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B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9" autoAdjust="0"/>
    <p:restoredTop sz="94434" autoAdjust="0"/>
  </p:normalViewPr>
  <p:slideViewPr>
    <p:cSldViewPr snapToGrid="0">
      <p:cViewPr varScale="1">
        <p:scale>
          <a:sx n="70" d="100"/>
          <a:sy n="70" d="100"/>
        </p:scale>
        <p:origin x="75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Title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962399" y="1964267"/>
            <a:ext cx="7197726" cy="2421464"/>
          </a:xfrm>
        </p:spPr>
        <p:txBody>
          <a:bodyPr anchor="b">
            <a:normAutofit/>
          </a:bodyPr>
          <a:lstStyle>
            <a:lvl1pPr algn="r">
              <a:defRPr sz="48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399" y="4385732"/>
            <a:ext cx="7197726" cy="1405467"/>
          </a:xfrm>
        </p:spPr>
        <p:txBody>
          <a:bodyPr anchor="t">
            <a:normAutofit/>
          </a:bodyPr>
          <a:lstStyle>
            <a:lvl1pPr marL="0" indent="0" algn="r">
              <a:buNone/>
              <a:defRPr sz="1800" cap="all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32558" y="5870575"/>
            <a:ext cx="1600200" cy="377825"/>
          </a:xfrm>
        </p:spPr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962399" y="5870575"/>
            <a:ext cx="4893958" cy="377825"/>
          </a:xfrm>
        </p:spPr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08958" y="5870575"/>
            <a:ext cx="551167" cy="377825"/>
          </a:xfrm>
        </p:spPr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164182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732865"/>
            <a:ext cx="1013142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1600" y="932112"/>
            <a:ext cx="8759827" cy="3164976"/>
          </a:xfrm>
          <a:prstGeom prst="roundRect">
            <a:avLst>
              <a:gd name="adj" fmla="val 43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299603"/>
            <a:ext cx="10131427" cy="49371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9033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3124199"/>
          </a:xfrm>
        </p:spPr>
        <p:txBody>
          <a:bodyPr anchor="ctr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116182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97875" y="3352800"/>
            <a:ext cx="9339184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7465" y="4343400"/>
            <a:ext cx="10152367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614289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2" y="3308581"/>
            <a:ext cx="10131425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4777381"/>
            <a:ext cx="10131426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7892839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0237867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88275" y="82333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992267" y="609601"/>
            <a:ext cx="9550399" cy="2743199"/>
          </a:xfrm>
        </p:spPr>
        <p:txBody>
          <a:bodyPr anchor="ctr">
            <a:normAutofit/>
          </a:bodyPr>
          <a:lstStyle>
            <a:lvl1pPr algn="l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0" y="3886200"/>
            <a:ext cx="10135436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5200"/>
            <a:ext cx="10135436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018867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09601"/>
            <a:ext cx="10131427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5801" y="3505200"/>
            <a:ext cx="10131428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343400"/>
            <a:ext cx="10131428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18548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261468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8675" y="609599"/>
            <a:ext cx="2158552" cy="5181601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7832116" cy="51816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63927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26874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08581"/>
            <a:ext cx="10131427" cy="1468800"/>
          </a:xfrm>
        </p:spPr>
        <p:txBody>
          <a:bodyPr anchor="b"/>
          <a:lstStyle>
            <a:lvl1pPr algn="l">
              <a:defRPr sz="4000" b="0" cap="all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799" y="4777381"/>
            <a:ext cx="1013142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cap="all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394682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2" y="2142067"/>
            <a:ext cx="4995334" cy="3649134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21895" y="2142067"/>
            <a:ext cx="4995332" cy="3649133"/>
          </a:xfrm>
        </p:spPr>
        <p:txBody>
          <a:bodyPr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664622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973670" y="2218267"/>
            <a:ext cx="470905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1" y="2870201"/>
            <a:ext cx="4996923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096003" y="2226734"/>
            <a:ext cx="4722813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23483" y="2870201"/>
            <a:ext cx="4995334" cy="2920998"/>
          </a:xfrm>
        </p:spPr>
        <p:txBody>
          <a:bodyPr anchor="t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39766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083444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6642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074333"/>
            <a:ext cx="3680885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48201" y="609601"/>
            <a:ext cx="6169026" cy="5181600"/>
          </a:xfrm>
        </p:spPr>
        <p:txBody>
          <a:bodyPr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445933"/>
            <a:ext cx="3680885" cy="1828800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64559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elestia-R1---OverlayContentH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825" cy="685621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600200"/>
            <a:ext cx="6164653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36253" y="914400"/>
            <a:ext cx="3280974" cy="4572000"/>
          </a:xfrm>
          <a:prstGeom prst="roundRect">
            <a:avLst>
              <a:gd name="adj" fmla="val 4280"/>
            </a:avLst>
          </a:prstGeom>
          <a:ln w="50800" cap="sq" cmpd="dbl">
            <a:gradFill flip="none" rotWithShape="1">
              <a:gsLst>
                <a:gs pos="0">
                  <a:srgbClr val="FFFFFF"/>
                </a:gs>
                <a:gs pos="100000">
                  <a:schemeClr val="tx1">
                    <a:alpha val="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2971800"/>
            <a:ext cx="6164653" cy="1828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639794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09600"/>
            <a:ext cx="10131425" cy="14562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2142067"/>
            <a:ext cx="10131425" cy="364913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89660" y="5870575"/>
            <a:ext cx="1600200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4DB7C9D9-94B2-414D-A6F4-1811195E367B}" type="datetimeFigureOut">
              <a:rPr lang="en-CA" smtClean="0"/>
              <a:t>12/12/2015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5870575"/>
            <a:ext cx="7827659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66060" y="5870575"/>
            <a:ext cx="551167" cy="377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883C161-536A-4A38-91A7-BCF29B08097F}" type="slidenum">
              <a:rPr lang="en-CA" smtClean="0"/>
              <a:t>‹N°›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3669984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  <p:sldLayoutId id="2147483888" r:id="rId12"/>
    <p:sldLayoutId id="2147483889" r:id="rId13"/>
    <p:sldLayoutId id="2147483890" r:id="rId14"/>
    <p:sldLayoutId id="2147483891" r:id="rId15"/>
    <p:sldLayoutId id="2147483892" r:id="rId16"/>
    <p:sldLayoutId id="2147483893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0"/>
        </a:spcBef>
        <a:spcAft>
          <a:spcPts val="1000"/>
        </a:spcAft>
        <a:buClr>
          <a:schemeClr val="tx1"/>
        </a:buClr>
        <a:buSzPct val="100000"/>
        <a:buFont typeface="Arial"/>
        <a:buChar char="•"/>
        <a:defRPr sz="12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979051" y="-98300"/>
            <a:ext cx="8697534" cy="1500864"/>
          </a:xfrm>
        </p:spPr>
        <p:txBody>
          <a:bodyPr>
            <a:norm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  <a:latin typeface="Blue Highway Linocut" pitchFamily="2" charset="0"/>
              </a:rPr>
              <a:t>La recherche de données manquantes dans une distribution	</a:t>
            </a:r>
            <a:endParaRPr lang="en-CA" sz="4400" dirty="0">
              <a:solidFill>
                <a:srgbClr val="92D050"/>
              </a:solidFill>
              <a:latin typeface="Blue Highway Linocut" pitchFamily="2" charset="0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2291073" y="5209981"/>
            <a:ext cx="7197726" cy="1405467"/>
          </a:xfrm>
        </p:spPr>
        <p:txBody>
          <a:bodyPr>
            <a:normAutofit/>
          </a:bodyPr>
          <a:lstStyle/>
          <a:p>
            <a:pPr algn="ctr"/>
            <a:r>
              <a:rPr lang="fr-CA" sz="3600" b="1" dirty="0" smtClean="0">
                <a:solidFill>
                  <a:srgbClr val="92D050"/>
                </a:solidFill>
                <a:latin typeface="Blue Highway Linocut" pitchFamily="2" charset="0"/>
              </a:rPr>
              <a:t>Par ZIAD JABIR ET ALI BADRAN</a:t>
            </a:r>
          </a:p>
          <a:p>
            <a:pPr algn="ctr"/>
            <a:r>
              <a:rPr lang="fr-CA" sz="3600" b="1" dirty="0" smtClean="0">
                <a:solidFill>
                  <a:srgbClr val="92D050"/>
                </a:solidFill>
                <a:latin typeface="Blue Highway Linocut" pitchFamily="2" charset="0"/>
              </a:rPr>
              <a:t>GROUPE 305</a:t>
            </a:r>
            <a:endParaRPr lang="en-CA" sz="3600" b="1" dirty="0">
              <a:solidFill>
                <a:srgbClr val="92D050"/>
              </a:solidFill>
              <a:latin typeface="Blue Highway Linocut" pitchFamily="2" charset="0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725602" y="1123059"/>
            <a:ext cx="520443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7200" dirty="0" smtClean="0">
                <a:solidFill>
                  <a:srgbClr val="92D050"/>
                </a:solidFill>
                <a:latin typeface="Blue Highway Linocut" pitchFamily="2" charset="0"/>
              </a:rPr>
              <a:t>Avec le Cahier de </a:t>
            </a:r>
            <a:r>
              <a:rPr lang="fr-CA" sz="7200" dirty="0" err="1" smtClean="0">
                <a:solidFill>
                  <a:srgbClr val="92D050"/>
                </a:solidFill>
                <a:latin typeface="Blue Highway Linocut" pitchFamily="2" charset="0"/>
              </a:rPr>
              <a:t>révison</a:t>
            </a:r>
            <a:r>
              <a:rPr lang="fr-CA" sz="7200" dirty="0" smtClean="0">
                <a:solidFill>
                  <a:srgbClr val="92D050"/>
                </a:solidFill>
                <a:latin typeface="Blue Highway Linocut" pitchFamily="2" charset="0"/>
              </a:rPr>
              <a:t> #28 p.25</a:t>
            </a:r>
            <a:endParaRPr lang="en-CA" sz="7200" dirty="0">
              <a:solidFill>
                <a:srgbClr val="92D050"/>
              </a:solidFill>
              <a:latin typeface="Blue Highway Linocut" pitchFamily="2" charset="0"/>
            </a:endParaRPr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8000" y="1364992"/>
            <a:ext cx="4939633" cy="3528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9" name="Imag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005415">
            <a:off x="267127" y="1299015"/>
            <a:ext cx="2762909" cy="334391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" name="Image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373313">
            <a:off x="8829200" y="1566895"/>
            <a:ext cx="3206453" cy="32000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111750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6" presetClass="exit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8" presetClass="exit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trips(downLeft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2618" y="142350"/>
            <a:ext cx="10131425" cy="1456267"/>
          </a:xfrm>
        </p:spPr>
        <p:txBody>
          <a:bodyPr>
            <a:normAutofit/>
          </a:bodyPr>
          <a:lstStyle/>
          <a:p>
            <a:pPr algn="ctr"/>
            <a:r>
              <a:rPr lang="fr-CA" sz="4400" dirty="0" smtClean="0">
                <a:solidFill>
                  <a:srgbClr val="92D050"/>
                </a:solidFill>
                <a:latin typeface="Blue Highway Linocut" pitchFamily="2" charset="0"/>
              </a:rPr>
              <a:t>THÉORIE</a:t>
            </a:r>
            <a:endParaRPr lang="en-CA" sz="4400" dirty="0">
              <a:solidFill>
                <a:srgbClr val="92D050"/>
              </a:solidFill>
              <a:latin typeface="Blue Highway Linocut" pitchFamily="2" charset="0"/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685801" y="1127481"/>
            <a:ext cx="10131425" cy="3649133"/>
          </a:xfrm>
        </p:spPr>
        <p:txBody>
          <a:bodyPr/>
          <a:lstStyle/>
          <a:p>
            <a:r>
              <a:rPr lang="fr-CA" sz="2400" dirty="0" smtClean="0">
                <a:solidFill>
                  <a:srgbClr val="92D050"/>
                </a:solidFill>
                <a:latin typeface="Blue Highway Linocut" pitchFamily="2" charset="0"/>
              </a:rPr>
              <a:t>Placer un nombre de petites lignes par rapport au nombre d’éléments à trouver</a:t>
            </a:r>
          </a:p>
          <a:p>
            <a:r>
              <a:rPr lang="fr-CA" sz="2400" dirty="0" smtClean="0">
                <a:solidFill>
                  <a:srgbClr val="92D050"/>
                </a:solidFill>
                <a:latin typeface="Blue Highway Linocut" pitchFamily="2" charset="0"/>
              </a:rPr>
              <a:t>Évaluer chaque infos données</a:t>
            </a:r>
          </a:p>
          <a:p>
            <a:r>
              <a:rPr lang="fr-CA" sz="2400" dirty="0" smtClean="0">
                <a:solidFill>
                  <a:srgbClr val="92D050"/>
                </a:solidFill>
                <a:latin typeface="Blue Highway Linocut" pitchFamily="2" charset="0"/>
              </a:rPr>
              <a:t>Placer chaque élément connu à son emplacement</a:t>
            </a:r>
          </a:p>
          <a:p>
            <a:r>
              <a:rPr lang="fr-CA" sz="2400" dirty="0" smtClean="0">
                <a:solidFill>
                  <a:srgbClr val="92D050"/>
                </a:solidFill>
                <a:latin typeface="Blue Highway Linocut" pitchFamily="2" charset="0"/>
              </a:rPr>
              <a:t>S’occuper des éléments les plus simples en premier</a:t>
            </a:r>
          </a:p>
          <a:p>
            <a:r>
              <a:rPr lang="fr-CA" sz="2400" dirty="0" smtClean="0">
                <a:solidFill>
                  <a:srgbClr val="92D050"/>
                </a:solidFill>
                <a:latin typeface="Blue Highway Linocut" pitchFamily="2" charset="0"/>
              </a:rPr>
              <a:t>Terminer de résoudre le problème en s’occupant des plus difficiles à trouver et trouver la </a:t>
            </a:r>
            <a:r>
              <a:rPr lang="fr-CA" sz="2400" dirty="0" smtClean="0">
                <a:solidFill>
                  <a:srgbClr val="92D050"/>
                </a:solidFill>
                <a:latin typeface="Blue Highway Linocut" pitchFamily="2" charset="0"/>
              </a:rPr>
              <a:t>solution</a:t>
            </a:r>
          </a:p>
          <a:p>
            <a:r>
              <a:rPr lang="fr-CA" sz="2400" dirty="0" smtClean="0">
                <a:solidFill>
                  <a:srgbClr val="92D050"/>
                </a:solidFill>
                <a:latin typeface="Blue Highway Linocut" pitchFamily="2" charset="0"/>
              </a:rPr>
              <a:t>Faire preuve de </a:t>
            </a:r>
            <a:r>
              <a:rPr lang="fr-CA" sz="2400" b="1" u="sng" dirty="0" smtClean="0">
                <a:solidFill>
                  <a:srgbClr val="92D050"/>
                </a:solidFill>
                <a:latin typeface="Blue Highway Linocut" pitchFamily="2" charset="0"/>
              </a:rPr>
              <a:t>LOGIQUE</a:t>
            </a:r>
            <a:endParaRPr lang="fr-CA" sz="2400" b="1" u="sng" dirty="0" smtClean="0">
              <a:solidFill>
                <a:srgbClr val="92D050"/>
              </a:solidFill>
              <a:latin typeface="Blue Highway Linocut" pitchFamily="2" charset="0"/>
            </a:endParaRPr>
          </a:p>
          <a:p>
            <a:endParaRPr lang="fr-CA" dirty="0" smtClean="0">
              <a:solidFill>
                <a:srgbClr val="92D050"/>
              </a:solidFill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38530" y="4082543"/>
            <a:ext cx="2357391" cy="202917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0859" y="4461095"/>
            <a:ext cx="4330654" cy="21580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4053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endParaRPr lang="en-CA" dirty="0"/>
          </a:p>
        </p:txBody>
      </p:sp>
      <p:pic>
        <p:nvPicPr>
          <p:cNvPr id="8" name="Espace réservé du contenu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26195" y="0"/>
            <a:ext cx="12244387" cy="6858000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26679" y="114301"/>
            <a:ext cx="6738641" cy="819150"/>
          </a:xfrm>
        </p:spPr>
        <p:txBody>
          <a:bodyPr>
            <a:normAutofit fontScale="90000"/>
          </a:bodyPr>
          <a:lstStyle/>
          <a:p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r>
              <a:rPr lang="fr-CA" sz="2000" dirty="0">
                <a:solidFill>
                  <a:srgbClr val="FF0000"/>
                </a:solidFill>
              </a:rPr>
              <a:t/>
            </a:r>
            <a:br>
              <a:rPr lang="fr-CA" sz="2000" dirty="0">
                <a:solidFill>
                  <a:srgbClr val="FF0000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r>
              <a:rPr lang="fr-CA" sz="2000" dirty="0">
                <a:solidFill>
                  <a:srgbClr val="FF0000"/>
                </a:solidFill>
              </a:rPr>
              <a:t/>
            </a:r>
            <a:br>
              <a:rPr lang="fr-CA" sz="2000" dirty="0">
                <a:solidFill>
                  <a:srgbClr val="FF0000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r>
              <a:rPr lang="fr-CA" sz="2000" dirty="0">
                <a:solidFill>
                  <a:srgbClr val="FF0000"/>
                </a:solidFill>
              </a:rPr>
              <a:t/>
            </a:r>
            <a:br>
              <a:rPr lang="fr-CA" sz="2000" dirty="0">
                <a:solidFill>
                  <a:srgbClr val="FF0000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r>
              <a:rPr lang="fr-CA" sz="2000" dirty="0">
                <a:solidFill>
                  <a:srgbClr val="FF0000"/>
                </a:solidFill>
              </a:rPr>
              <a:t/>
            </a:r>
            <a:br>
              <a:rPr lang="fr-CA" sz="2000" dirty="0">
                <a:solidFill>
                  <a:srgbClr val="FF0000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r>
              <a:rPr lang="fr-CA" sz="2000" dirty="0">
                <a:solidFill>
                  <a:srgbClr val="FF0000"/>
                </a:solidFill>
              </a:rPr>
              <a:t/>
            </a:r>
            <a:br>
              <a:rPr lang="fr-CA" sz="2000" dirty="0">
                <a:solidFill>
                  <a:srgbClr val="FF0000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r>
              <a:rPr lang="fr-CA" sz="2000" dirty="0">
                <a:solidFill>
                  <a:srgbClr val="FF0000"/>
                </a:solidFill>
              </a:rPr>
              <a:t/>
            </a:r>
            <a:br>
              <a:rPr lang="fr-CA" sz="2000" dirty="0">
                <a:solidFill>
                  <a:srgbClr val="FF0000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r>
              <a:rPr lang="fr-CA" sz="2000" dirty="0">
                <a:solidFill>
                  <a:srgbClr val="FF0000"/>
                </a:solidFill>
              </a:rPr>
              <a:t/>
            </a:r>
            <a:br>
              <a:rPr lang="fr-CA" sz="2000" dirty="0">
                <a:solidFill>
                  <a:srgbClr val="FF0000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r>
              <a:rPr lang="fr-CA" sz="2000" dirty="0">
                <a:solidFill>
                  <a:srgbClr val="FF0000"/>
                </a:solidFill>
              </a:rPr>
              <a:t/>
            </a:r>
            <a:br>
              <a:rPr lang="fr-CA" sz="2000" dirty="0">
                <a:solidFill>
                  <a:srgbClr val="FF0000"/>
                </a:solidFill>
              </a:rPr>
            </a:br>
            <a:r>
              <a:rPr lang="fr-CA" sz="2000" dirty="0" smtClean="0">
                <a:solidFill>
                  <a:srgbClr val="FF0000"/>
                </a:solidFill>
              </a:rPr>
              <a:t/>
            </a:r>
            <a:br>
              <a:rPr lang="fr-CA" sz="2000" dirty="0" smtClean="0">
                <a:solidFill>
                  <a:srgbClr val="FF0000"/>
                </a:solidFill>
              </a:rPr>
            </a:br>
            <a:endParaRPr lang="fr-CA" sz="2000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715458" y="-68521"/>
            <a:ext cx="67610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CA" sz="5400" b="0" cap="none" spc="0" dirty="0" smtClean="0">
                <a:ln w="0"/>
                <a:solidFill>
                  <a:srgbClr val="FF0000"/>
                </a:solidFill>
                <a:effectLst>
                  <a:reflection blurRad="6350" stA="53000" endA="300" endPos="35500" dir="5400000" sy="-90000" algn="bl" rotWithShape="0"/>
                </a:effectLst>
              </a:rPr>
              <a:t>Résolution de l’exercice</a:t>
            </a:r>
            <a:endParaRPr lang="fr-CA" sz="5400" b="0" cap="none" spc="0" dirty="0">
              <a:ln w="0"/>
              <a:solidFill>
                <a:srgbClr val="FF0000"/>
              </a:soli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92878" y="2939584"/>
            <a:ext cx="5562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u="sng" dirty="0" smtClean="0">
                <a:solidFill>
                  <a:srgbClr val="FF0000"/>
                </a:solidFill>
              </a:rPr>
              <a:t>1)Âge de Tom avec l’étendue</a:t>
            </a:r>
          </a:p>
          <a:p>
            <a:endParaRPr lang="fr-CA" i="1" u="sng" dirty="0">
              <a:solidFill>
                <a:srgbClr val="FF0000"/>
              </a:solidFill>
            </a:endParaRPr>
          </a:p>
          <a:p>
            <a:r>
              <a:rPr lang="fr-CA" dirty="0" smtClean="0">
                <a:solidFill>
                  <a:srgbClr val="FF0000"/>
                </a:solidFill>
              </a:rPr>
              <a:t>E = 21 ans </a:t>
            </a:r>
          </a:p>
          <a:p>
            <a:r>
              <a:rPr lang="fr-CA" dirty="0" err="1" smtClean="0">
                <a:solidFill>
                  <a:srgbClr val="FF0000"/>
                </a:solidFill>
              </a:rPr>
              <a:t>Xmin</a:t>
            </a:r>
            <a:r>
              <a:rPr lang="fr-CA" dirty="0" smtClean="0">
                <a:solidFill>
                  <a:srgbClr val="FF0000"/>
                </a:solidFill>
              </a:rPr>
              <a:t> = 1 an</a:t>
            </a:r>
          </a:p>
          <a:p>
            <a:r>
              <a:rPr lang="fr-CA" dirty="0" err="1" smtClean="0">
                <a:solidFill>
                  <a:srgbClr val="FF0000"/>
                </a:solidFill>
              </a:rPr>
              <a:t>Xmax</a:t>
            </a:r>
            <a:r>
              <a:rPr lang="fr-CA" dirty="0" smtClean="0">
                <a:solidFill>
                  <a:srgbClr val="FF0000"/>
                </a:solidFill>
              </a:rPr>
              <a:t> = x </a:t>
            </a:r>
          </a:p>
          <a:p>
            <a:endParaRPr lang="fr-CA" dirty="0">
              <a:solidFill>
                <a:srgbClr val="FF0000"/>
              </a:solidFill>
            </a:endParaRPr>
          </a:p>
          <a:p>
            <a:r>
              <a:rPr lang="fr-CA" dirty="0" smtClean="0">
                <a:solidFill>
                  <a:srgbClr val="FF0000"/>
                </a:solidFill>
              </a:rPr>
              <a:t>E = </a:t>
            </a:r>
            <a:r>
              <a:rPr lang="fr-CA" dirty="0" err="1" smtClean="0">
                <a:solidFill>
                  <a:srgbClr val="FF0000"/>
                </a:solidFill>
              </a:rPr>
              <a:t>Xmax</a:t>
            </a:r>
            <a:r>
              <a:rPr lang="fr-CA" dirty="0" smtClean="0">
                <a:solidFill>
                  <a:srgbClr val="FF0000"/>
                </a:solidFill>
              </a:rPr>
              <a:t> - </a:t>
            </a:r>
            <a:r>
              <a:rPr lang="fr-CA" dirty="0" err="1" smtClean="0">
                <a:solidFill>
                  <a:srgbClr val="FF0000"/>
                </a:solidFill>
              </a:rPr>
              <a:t>Xmin</a:t>
            </a:r>
            <a:endParaRPr lang="fr-CA" dirty="0" smtClean="0">
              <a:solidFill>
                <a:srgbClr val="FF0000"/>
              </a:solidFill>
            </a:endParaRPr>
          </a:p>
          <a:p>
            <a:r>
              <a:rPr lang="fr-CA" i="1" u="sng" dirty="0" smtClean="0">
                <a:solidFill>
                  <a:srgbClr val="FF0000"/>
                </a:solidFill>
              </a:rPr>
              <a:t>21 = x – 1 ans </a:t>
            </a:r>
          </a:p>
          <a:p>
            <a:r>
              <a:rPr lang="fr-CA" i="1" u="sng" dirty="0" smtClean="0">
                <a:solidFill>
                  <a:srgbClr val="FF0000"/>
                </a:solidFill>
              </a:rPr>
              <a:t>21 +1 = x -1 + 1 </a:t>
            </a:r>
          </a:p>
          <a:p>
            <a:r>
              <a:rPr lang="fr-CA" i="1" u="sng" dirty="0" smtClean="0">
                <a:solidFill>
                  <a:srgbClr val="FF0000"/>
                </a:solidFill>
              </a:rPr>
              <a:t>22 = x </a:t>
            </a:r>
          </a:p>
        </p:txBody>
      </p:sp>
      <p:cxnSp>
        <p:nvCxnSpPr>
          <p:cNvPr id="12" name="Connecteur droit 11"/>
          <p:cNvCxnSpPr/>
          <p:nvPr/>
        </p:nvCxnSpPr>
        <p:spPr>
          <a:xfrm>
            <a:off x="1676400" y="1342343"/>
            <a:ext cx="71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14"/>
          <p:cNvCxnSpPr/>
          <p:nvPr/>
        </p:nvCxnSpPr>
        <p:spPr>
          <a:xfrm>
            <a:off x="3638550" y="1339615"/>
            <a:ext cx="71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4600575" y="1342343"/>
            <a:ext cx="71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cteur droit 16"/>
          <p:cNvCxnSpPr/>
          <p:nvPr/>
        </p:nvCxnSpPr>
        <p:spPr>
          <a:xfrm>
            <a:off x="5543548" y="1340979"/>
            <a:ext cx="71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cteur droit 17"/>
          <p:cNvCxnSpPr/>
          <p:nvPr/>
        </p:nvCxnSpPr>
        <p:spPr>
          <a:xfrm>
            <a:off x="6419850" y="1339615"/>
            <a:ext cx="71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cteur droit 18"/>
          <p:cNvCxnSpPr/>
          <p:nvPr/>
        </p:nvCxnSpPr>
        <p:spPr>
          <a:xfrm>
            <a:off x="7315200" y="1339615"/>
            <a:ext cx="71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19"/>
          <p:cNvCxnSpPr/>
          <p:nvPr/>
        </p:nvCxnSpPr>
        <p:spPr>
          <a:xfrm>
            <a:off x="2690812" y="1339615"/>
            <a:ext cx="714375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22"/>
          <p:cNvSpPr txBox="1"/>
          <p:nvPr/>
        </p:nvSpPr>
        <p:spPr>
          <a:xfrm>
            <a:off x="1414259" y="987574"/>
            <a:ext cx="9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         1</a:t>
            </a:r>
            <a:endParaRPr lang="fr-CA" dirty="0">
              <a:solidFill>
                <a:srgbClr val="FF0000"/>
              </a:solidFill>
            </a:endParaRPr>
          </a:p>
        </p:txBody>
      </p:sp>
      <p:cxnSp>
        <p:nvCxnSpPr>
          <p:cNvPr id="25" name="Connecteur droit avec flèche 24"/>
          <p:cNvCxnSpPr/>
          <p:nvPr/>
        </p:nvCxnSpPr>
        <p:spPr>
          <a:xfrm>
            <a:off x="5010150" y="1447800"/>
            <a:ext cx="0" cy="61912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ZoneTexte 26"/>
          <p:cNvSpPr txBox="1"/>
          <p:nvPr/>
        </p:nvSpPr>
        <p:spPr>
          <a:xfrm>
            <a:off x="4248085" y="2093537"/>
            <a:ext cx="1600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dirty="0" smtClean="0">
                <a:solidFill>
                  <a:srgbClr val="FF0000"/>
                </a:solidFill>
              </a:rPr>
              <a:t>Médiane &amp; Christian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2490016" y="1008722"/>
            <a:ext cx="9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         2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29" name="ZoneTexte 28"/>
          <p:cNvSpPr txBox="1"/>
          <p:nvPr/>
        </p:nvSpPr>
        <p:spPr>
          <a:xfrm>
            <a:off x="3421697" y="960063"/>
            <a:ext cx="9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         2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4353378" y="987574"/>
            <a:ext cx="9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         6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1" name="ZoneTexte 30"/>
          <p:cNvSpPr txBox="1"/>
          <p:nvPr/>
        </p:nvSpPr>
        <p:spPr>
          <a:xfrm>
            <a:off x="5320513" y="985127"/>
            <a:ext cx="9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         9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2" name="ZoneTexte 31"/>
          <p:cNvSpPr txBox="1"/>
          <p:nvPr/>
        </p:nvSpPr>
        <p:spPr>
          <a:xfrm>
            <a:off x="6134249" y="944766"/>
            <a:ext cx="9429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         14</a:t>
            </a:r>
            <a:endParaRPr lang="fr-CA" dirty="0">
              <a:solidFill>
                <a:srgbClr val="FF0000"/>
              </a:solidFill>
            </a:endParaRPr>
          </a:p>
        </p:txBody>
      </p:sp>
      <p:sp>
        <p:nvSpPr>
          <p:cNvPr id="33" name="ZoneTexte 32"/>
          <p:cNvSpPr txBox="1"/>
          <p:nvPr/>
        </p:nvSpPr>
        <p:spPr>
          <a:xfrm>
            <a:off x="7470045" y="696012"/>
            <a:ext cx="7332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         22</a:t>
            </a:r>
            <a:endParaRPr lang="fr-CA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4" name="ZoneTexte 33"/>
              <p:cNvSpPr txBox="1"/>
              <p:nvPr/>
            </p:nvSpPr>
            <p:spPr>
              <a:xfrm>
                <a:off x="7077225" y="2541750"/>
                <a:ext cx="4714875" cy="36579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i="1" u="sng" dirty="0">
                    <a:solidFill>
                      <a:srgbClr val="FF0000"/>
                    </a:solidFill>
                  </a:rPr>
                  <a:t>3</a:t>
                </a:r>
                <a:r>
                  <a:rPr lang="fr-CA" i="1" u="sng" dirty="0" smtClean="0">
                    <a:solidFill>
                      <a:srgbClr val="FF0000"/>
                    </a:solidFill>
                  </a:rPr>
                  <a:t>) Âge de Lisa avec la moyenne</a:t>
                </a:r>
              </a:p>
              <a:p>
                <a:endParaRPr lang="fr-CA" i="1" u="sng" dirty="0" smtClean="0">
                  <a:solidFill>
                    <a:srgbClr val="FF0000"/>
                  </a:solidFill>
                </a:endParaRPr>
              </a:p>
              <a:p>
                <a14:m>
                  <m:oMath xmlns:m="http://schemas.openxmlformats.org/officeDocument/2006/math">
                    <m:r>
                      <a:rPr lang="fr-CA" i="1" smtClean="0">
                        <a:solidFill>
                          <a:srgbClr val="FF0000"/>
                        </a:solidFill>
                        <a:effectLst/>
                        <a:latin typeface="Cambria Math" panose="02040503050406030204" pitchFamily="18" charset="0"/>
                      </a:rPr>
                      <m:t>×</m:t>
                    </m:r>
                  </m:oMath>
                </a14:m>
                <a:r>
                  <a:rPr lang="fr-CA" i="1" dirty="0" smtClean="0">
                    <a:solidFill>
                      <a:srgbClr val="FF0000"/>
                    </a:solidFill>
                    <a:effectLst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1+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2+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3+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4+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5+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6+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num>
                      <m:den>
                        <m:r>
                          <a:rPr lang="fr-CA" sz="2000" b="0" i="1" dirty="0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𝑛</m:t>
                        </m:r>
                      </m:den>
                    </m:f>
                  </m:oMath>
                </a14:m>
                <a:endParaRPr lang="fr-CA" sz="2000" i="1" dirty="0" smtClean="0">
                  <a:solidFill>
                    <a:srgbClr val="FF0000"/>
                  </a:solidFill>
                  <a:effectLst/>
                </a:endParaRPr>
              </a:p>
              <a:p>
                <a:r>
                  <a:rPr lang="fr-CA" i="1" dirty="0" smtClean="0">
                    <a:solidFill>
                      <a:srgbClr val="FF0000"/>
                    </a:solidFill>
                  </a:rPr>
                  <a:t>8=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1+2+2+6+</m:t>
                        </m:r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+5+22</m:t>
                        </m:r>
                      </m:num>
                      <m:den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fr-CA" sz="2000" i="1" dirty="0" smtClean="0">
                  <a:solidFill>
                    <a:srgbClr val="FF0000"/>
                  </a:solidFill>
                  <a:effectLst/>
                </a:endParaRPr>
              </a:p>
              <a:p>
                <a:r>
                  <a:rPr lang="fr-CA" dirty="0" smtClean="0">
                    <a:solidFill>
                      <a:srgbClr val="FF0000"/>
                    </a:solidFill>
                    <a:effectLst/>
                  </a:rPr>
                  <a:t>8 x 7=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38+2</m:t>
                        </m:r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fr-CA" sz="2000" b="0" i="1" smtClean="0">
                            <a:solidFill>
                              <a:srgbClr val="FF0000"/>
                            </a:solidFill>
                            <a:effectLst/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lang="fr-CA" i="1" dirty="0" smtClean="0">
                    <a:solidFill>
                      <a:srgbClr val="FF0000"/>
                    </a:solidFill>
                    <a:effectLst/>
                  </a:rPr>
                  <a:t> x 7</a:t>
                </a:r>
              </a:p>
              <a:p>
                <a:r>
                  <a:rPr lang="fr-CA" i="1" dirty="0" smtClean="0">
                    <a:solidFill>
                      <a:srgbClr val="FF0000"/>
                    </a:solidFill>
                  </a:rPr>
                  <a:t>56-38= 38-38+2x</a:t>
                </a:r>
              </a:p>
              <a:p>
                <a:r>
                  <a:rPr lang="fr-CA" i="1" dirty="0" smtClean="0">
                    <a:solidFill>
                      <a:srgbClr val="FF0000"/>
                    </a:solidFill>
                    <a:effectLst/>
                  </a:rPr>
                  <a:t>18=2x</a:t>
                </a:r>
              </a:p>
              <a:p>
                <a:r>
                  <a:rPr lang="fr-CA" i="1" dirty="0" smtClean="0">
                    <a:solidFill>
                      <a:srgbClr val="FF0000"/>
                    </a:solidFill>
                  </a:rPr>
                  <a:t>18/2=2x/2</a:t>
                </a:r>
              </a:p>
              <a:p>
                <a:r>
                  <a:rPr lang="fr-CA" i="1" dirty="0" smtClean="0">
                    <a:solidFill>
                      <a:srgbClr val="FF0000"/>
                    </a:solidFill>
                    <a:effectLst/>
                  </a:rPr>
                  <a:t>9=x</a:t>
                </a:r>
              </a:p>
              <a:p>
                <a:endParaRPr lang="fr-CA" i="1" dirty="0">
                  <a:solidFill>
                    <a:srgbClr val="FF0000"/>
                  </a:solidFill>
                  <a:effectLst/>
                </a:endParaRPr>
              </a:p>
              <a:p>
                <a14:m>
                  <m:oMath xmlns:m="http://schemas.openxmlformats.org/officeDocument/2006/math">
                    <m:acc>
                      <m:accPr>
                        <m:chr m:val="̃"/>
                        <m:ctrlPr>
                          <a:rPr lang="fr-CA" i="1" smtClean="0">
                            <a:latin typeface="Cambria Math" panose="02040503050406030204" pitchFamily="18" charset="0"/>
                          </a:rPr>
                        </m:ctrlPr>
                      </m:accPr>
                      <m:e/>
                    </m:acc>
                    <m:r>
                      <a:rPr lang="fr-CA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fr-CA" dirty="0" smtClean="0"/>
                  <a:t>) M</a:t>
                </a:r>
                <a:endParaRPr lang="fr-CA" dirty="0"/>
              </a:p>
            </p:txBody>
          </p:sp>
        </mc:Choice>
        <mc:Fallback>
          <p:sp>
            <p:nvSpPr>
              <p:cNvPr id="34" name="ZoneTexte 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77225" y="2541750"/>
                <a:ext cx="4714875" cy="3657989"/>
              </a:xfrm>
              <a:prstGeom prst="rect">
                <a:avLst/>
              </a:prstGeom>
              <a:blipFill rotWithShape="0">
                <a:blip r:embed="rId3"/>
                <a:stretch>
                  <a:fillRect l="-1164" t="-1000" b="-1833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ZoneTexte 4"/>
          <p:cNvSpPr txBox="1"/>
          <p:nvPr/>
        </p:nvSpPr>
        <p:spPr>
          <a:xfrm>
            <a:off x="3135673" y="4031328"/>
            <a:ext cx="382502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u="sng" dirty="0" smtClean="0">
                <a:solidFill>
                  <a:srgbClr val="FF0000"/>
                </a:solidFill>
              </a:rPr>
              <a:t>2) Mode</a:t>
            </a:r>
          </a:p>
          <a:p>
            <a:r>
              <a:rPr lang="fr-CA" i="1" dirty="0" smtClean="0">
                <a:solidFill>
                  <a:srgbClr val="FF0000"/>
                </a:solidFill>
              </a:rPr>
              <a:t>Les deux chiffres situés entre le 1 et le 6 sont 2 fois le chiffre 2 car, selon les informations que nous avons, le mode est 2. Il est donc impossible que le 2 soit situé ailleurs.</a:t>
            </a:r>
            <a:endParaRPr lang="en-CA" i="1" dirty="0">
              <a:solidFill>
                <a:srgbClr val="FF000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663726" y="1453325"/>
            <a:ext cx="91225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Norah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59475" y="1465107"/>
            <a:ext cx="9001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Tom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3" name="ZoneTexte 12"/>
          <p:cNvSpPr txBox="1"/>
          <p:nvPr/>
        </p:nvSpPr>
        <p:spPr>
          <a:xfrm>
            <a:off x="5586090" y="1458834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Lisa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14" name="ZoneTexte 13"/>
          <p:cNvSpPr txBox="1"/>
          <p:nvPr/>
        </p:nvSpPr>
        <p:spPr>
          <a:xfrm>
            <a:off x="6519216" y="1513613"/>
            <a:ext cx="7143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Théo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2582916" y="1460104"/>
            <a:ext cx="10427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Philippe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3683489" y="1485416"/>
            <a:ext cx="9422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dirty="0" smtClean="0">
                <a:solidFill>
                  <a:srgbClr val="FF0000"/>
                </a:solidFill>
              </a:rPr>
              <a:t>Pascale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9710670" y="4370745"/>
            <a:ext cx="24813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i="1" u="sng" dirty="0" smtClean="0">
                <a:solidFill>
                  <a:srgbClr val="FF0000"/>
                </a:solidFill>
              </a:rPr>
              <a:t>4) Âge de Théo</a:t>
            </a:r>
          </a:p>
          <a:p>
            <a:r>
              <a:rPr lang="fr-CA" i="1" dirty="0" smtClean="0">
                <a:solidFill>
                  <a:srgbClr val="FF0000"/>
                </a:solidFill>
              </a:rPr>
              <a:t>y= x+5</a:t>
            </a:r>
          </a:p>
          <a:p>
            <a:r>
              <a:rPr lang="fr-CA" i="1" dirty="0" smtClean="0">
                <a:solidFill>
                  <a:srgbClr val="FF0000"/>
                </a:solidFill>
              </a:rPr>
              <a:t>y= 9+5</a:t>
            </a:r>
          </a:p>
          <a:p>
            <a:r>
              <a:rPr lang="fr-CA" i="1" dirty="0" smtClean="0">
                <a:solidFill>
                  <a:srgbClr val="FF0000"/>
                </a:solidFill>
              </a:rPr>
              <a:t>y=14</a:t>
            </a:r>
            <a:endParaRPr lang="en-CA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1974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9" fill="hold">
                      <p:stCondLst>
                        <p:cond delay="indefinite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30" grpId="0"/>
      <p:bldP spid="7" grpId="0" animBg="1"/>
      <p:bldP spid="21" grpId="0"/>
      <p:bldP spid="2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éleste">
  <a:themeElements>
    <a:clrScheme name="Céleste">
      <a:dk1>
        <a:sysClr val="windowText" lastClr="000000"/>
      </a:dk1>
      <a:lt1>
        <a:sysClr val="window" lastClr="FFFFFF"/>
      </a:lt1>
      <a:dk2>
        <a:srgbClr val="16476F"/>
      </a:dk2>
      <a:lt2>
        <a:srgbClr val="EBEBEB"/>
      </a:lt2>
      <a:accent1>
        <a:srgbClr val="E5B458"/>
      </a:accent1>
      <a:accent2>
        <a:srgbClr val="F77754"/>
      </a:accent2>
      <a:accent3>
        <a:srgbClr val="D8507E"/>
      </a:accent3>
      <a:accent4>
        <a:srgbClr val="BC70EE"/>
      </a:accent4>
      <a:accent5>
        <a:srgbClr val="3CA2E2"/>
      </a:accent5>
      <a:accent6>
        <a:srgbClr val="91BF77"/>
      </a:accent6>
      <a:hlink>
        <a:srgbClr val="71DDAB"/>
      </a:hlink>
      <a:folHlink>
        <a:srgbClr val="A6E4C7"/>
      </a:folHlink>
    </a:clrScheme>
    <a:fontScheme name="Célest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éleste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lumMod val="110000"/>
              </a:schemeClr>
            </a:gs>
            <a:gs pos="100000">
              <a:schemeClr val="phClr">
                <a:tint val="82000"/>
                <a:alpha val="7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0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1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5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6000"/>
                <a:hueMod val="100000"/>
                <a:satMod val="180000"/>
                <a:lumMod val="110000"/>
              </a:schemeClr>
            </a:gs>
            <a:gs pos="100000">
              <a:schemeClr val="phClr">
                <a:shade val="96000"/>
                <a:satMod val="160000"/>
                <a:lumMod val="100000"/>
              </a:schemeClr>
            </a:gs>
          </a:gsLst>
          <a:lin ang="4740000" scaled="1"/>
        </a:gradFill>
        <a:blipFill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elestial" id="{C4BB2A3D-0E93-4C5F-B0D2-9D3FCE089CC5}" vid="{B36E0D05-787B-4C61-8268-2D6C1FBEDA3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Céleste</Template>
  <TotalTime>220</TotalTime>
  <Words>228</Words>
  <Application>Microsoft Office PowerPoint</Application>
  <PresentationFormat>Grand écran</PresentationFormat>
  <Paragraphs>54</Paragraphs>
  <Slides>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10" baseType="lpstr">
      <vt:lpstr>Arial</vt:lpstr>
      <vt:lpstr>Blue Highway Linocut</vt:lpstr>
      <vt:lpstr>Calibri</vt:lpstr>
      <vt:lpstr>Calibri Light</vt:lpstr>
      <vt:lpstr>Cambria Math</vt:lpstr>
      <vt:lpstr>Céleste</vt:lpstr>
      <vt:lpstr>La recherche de données manquantes dans une distribution </vt:lpstr>
      <vt:lpstr>THÉORIE</vt:lpstr>
      <vt:lpstr>Présentation PowerPoint</vt:lpstr>
      <vt:lpstr>                 </vt:lpstr>
    </vt:vector>
  </TitlesOfParts>
  <Company>HEC Montréal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recherche de données manquantes dans une distribution</dc:title>
  <dc:creator>Yassine Jabir</dc:creator>
  <cp:lastModifiedBy>Yassine Jabir</cp:lastModifiedBy>
  <cp:revision>31</cp:revision>
  <dcterms:created xsi:type="dcterms:W3CDTF">2015-12-09T22:16:00Z</dcterms:created>
  <dcterms:modified xsi:type="dcterms:W3CDTF">2015-12-12T17:28:47Z</dcterms:modified>
</cp:coreProperties>
</file>