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3.xml" ContentType="application/vnd.openxmlformats-officedocument.presentationml.tags+xml"/>
  <Override PartName="/ppt/ink/ink4.xml" ContentType="application/inkml+xml"/>
  <Override PartName="/ppt/ink/ink5.xml" ContentType="application/inkml+xml"/>
  <Override PartName="/ppt/ink/ink6.xml" ContentType="application/inkml+xml"/>
  <Override PartName="/ppt/tags/tag4.xml" ContentType="application/vnd.openxmlformats-officedocument.presentationml.tags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64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0T00:19:36.1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4068 11807 0,'0'0'203,"0"0"-172,0 0 0,0 0-31,-50 0 16,50 0 0,-24 0-1,24 0-15,-25 0 16,0 0-1,25 0 17,-25 0-1,25 0-31,-25 0 15,25 0 17,-24 0-32,24 0 31,-25 0-31,25 0 15,0 25-15,-25-25 16,25 25 0,0-25-16,-25 0 31,25 24-31,-25-24 31,25 25-15,0-25-1,0 0 1,0 25 15,0 0-15,0-25-1,0 25 1,0-25-1,0 24 1,0-24 0,0 25-1,0-25 1,0 25-16,0-25 31,25 0-15,-25 25 15,0-25-16,25 25 1,-25-1 15,25-24 0,0 0 1,-25 0-17,0 25 16,24-25-31,-24 0 32,25 0-17,-25 0 16,25 0-15,0 0 0,-25 0-1,25 0 1,-25 0-1,24 0 63,-24 0-62,25 0 0,-25-25-16,0 25 31,0-24 94,25 24-63,-25-25 94</inkml:trace>
  <inkml:trace contextRef="#ctx0" brushRef="#br0" timeOffset="5116.809">3795 7640 0,'0'25'125,"25"-25"-78,-25 0-32,0 0 32,0 24-47,25-24 31,-25 0-15,0 0-1,25 0 1,-1 0 15,-24 0 78,0 0-93,0-24 0,0-1-1,0 25 16,0 0 32,-24 0-48,24 0 48,-25 0-48,25 0 17,-25 0-1,25 0 0,0 0 94,0 0-94,0 0-15,0 0-1,0 25 1,0-25-1,0 24 1,0-24 31,0 0 78,0-24-110,0 24 1,0-25-1,0 0-15,0 0 16,0 0 31,0 25-16,0 0 0,0 0 0,0 0 1,-25 0-1,0 0 0,25 0 0,0 0-15,0 0-1,0 0 1,0 25 0,-24-25-1,24 25 1,0-25 15,0 0 0,0 25-15,0-25-16,24 0 15,1 0 1,-25 0 0,25 0-1,-25 0 16,25 0-15,-25 0 15,25 0-15,-25 0 62,0 0-63,0-25 1,0 0-16,0 25 16,0-25-1,0 25-15,0-24 31,0 24-31,0-25 16,0 0 0,0 25-1,0 0 1,-25 0 15,25 0 0,-25 0 47,25 0-47,-25 0 1,25 0-17,0 25 16,0-25-15,0 25 0,-25-25-16,25 0 31,0 24 16,0-24-1,25 0 17,-25 0-32,25 0 0</inkml:trace>
  <inkml:trace contextRef="#ctx0" brushRef="#br0" timeOffset="6427.2113">4068 7417 0,'0'0'140,"0"24"-124,0-24-1,0 25 1,0-25-1,0 25 1,0 0 0,0-25-1,0 25 1,0-25-1,0 24 1,0-24 0,0 25-1,0 0 16,0-25-31,25 0 16,-25 25 0,0-25-1,0 25 1,0-1-1,0-24 17</inkml:trace>
  <inkml:trace contextRef="#ctx0" brushRef="#br0" timeOffset="9500.4167">4093 7392 0,'0'0'16,"0"-25"-1,-25 25 17,25-25 139,0 25-155,0 0-1,25-25 1,-25 25 15,25 0 0,-1 0 1,-24 0-17,25 0 16,-25 0-31,25 0 16,-25 0 31,25 0-32,0 0 17,-25 0 14,24 0-14,-24 0-17,25 0 32,0 0 0,-25 0 0,25 0-1,-25 0 17,0 0-32,0 25-31,0 0 47,0-25 15,25 0-46,-25 25-16,0-25 31,0 25 16,0-25-32,0 24 1,0 1 15,0-25-15,0 25 15,0-25 0,0 25 0,0 0 1,0-25-32,0 24 15,0-24 16,0 25 1,0-25 139,0 25-155,0 0 31,-25-25 31,25 0-63,-25 0 1,25 25 31,-25-25-32,25 0 16,-25 0-15,25 0 15,0 24-15,-24-24-1,-1 0 17,25 0-1,-25 0 16,25 25-32,0-25 16,-25 0-15,25 0 15,-25 0 0,1 0 16,24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1T18:30:22.8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4018 7516 0,'0'0'0,"0"0"109,0 0-93,25 0 15,0 0-15,25-50-1,74 25-15,49 1 16,-74-1-1,-99 25-15,25 0 16,0 0 109,-25 0-94,25 0-15,-25 0 171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1T18:30:25.1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3721 11956 0,'0'0'32,"0"0"14,25 0-14,-1 0-1,1 0-31,-25 0 31,25 0-15,0 0-1,-25 0 1,25 0-16,-25 0 15,24 0 1,1 0-16,-25 0 16,25 0-16,-25 0 46,25 0 1,-25 0-31,25 0-1,-1 0 32,-24 0 31,25 0-62,-25 0-1,25 0-15,0 0 16,0 0 0,-25 0-1,24 0 1,1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0T00:20:04.1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3597 7392 0,'0'0'219,"0"25"-188,0-1 0,0-24-15,24 0 46,-24 0-31,25 0 63,-25 0-32,0-24 79,0 24-110,0 0 47,0 0-47,-25 0 0,25 0 16,-24 0 31,24 0-31,-25 0-31,25 0 30,0 24 48,0 1-78,0-25 30,0 0-30,25 0 31,-25 25-47,0-25 15,0 25-15,24-25 16,-24 0 15,25 0 16,-25 0-31,25 0 15,-25 0 16,25 0-16,-25-25-16,0 0 141,0 0-140,-25 25 0,25 0-1,0-24 16,-25 24 16,25 0 0</inkml:trace>
  <inkml:trace contextRef="#ctx0" brushRef="#br0" timeOffset="1965.6035">3919 7317 0,'0'0'156,"0"25"-125,0 0-15,0-25-1,0 25 17,0-25-1,0 25-16,0-1 17,0-24-32,0 25 31,0-25 0,0 25-31,0-25 16,0 25-1,0 0 1,0-25-1,0 24 1,0-24 0,0 25 15</inkml:trace>
  <inkml:trace contextRef="#ctx0" brushRef="#br0" timeOffset="4180.8072">3919 7342 0,'0'0'94,"0"0"-63,0-49-15,0 49-16,25 0 15,-25 0 1,0 0-16,25 0 31,-25 0 0,25 0 0,-25 0-15,24 0 15,1 0 0,-25 0 16,25 0-16,-25 0-31,0 0 16,25 0 15,0 0 0,-25 0 1,0 0-32,0 24 15,24-24 16,-24 25-15,0-25 0,25 25 15,-25-25 16,0 0-32,0 25 1,25-25-1,-25 25-15,0-25 32,25 24-32,-25-24 15,0 25 16,0-25 1,0 0-32,0 25 15,0 0 1,0-25 15,0 25 16,0-25-32,0 24 1,0 1 15,0-25-15,0 25 15,0-25 16,0 0-32,0 25 17,-25-25-17,25 0 1,0 0-1,-25 0 1,25 0 15,-25 0 0,25 0-15,0 25 0,-24-25-1,-1 0 1,25 0-1,-25 0 17,25 0-17,-25 0 1,0 0 31,25 0-16,-24 0 0,24 0 0,-25 0-15,25 0-1,-25 0 17</inkml:trace>
  <inkml:trace contextRef="#ctx0" brushRef="#br0" timeOffset="8658.0152">3969 11584 0,'0'-25'94,"0"25"-78,-25 0-1,25-25 1,0 25 15,-25 0-15,25 0-1,-25 0-15,25 0 31,-24 0-15,-1 0 0,25 0 15,-25 0-16,25 0 17,-25 0 14,25 0-30,-25 0 0,25 0-16,0 25 31,0-25-16,0 25 63,0 0-62,0-25 0,0 24-1,0 1 1,0 0 15,0-25 0,0 25 0,0-25-15,0 25-16,0-1 31,0-24 0,0 25 16,0-25-31,25 0-1,-25 25 1,0-25 0,0 0-16,25 25 46,-25 0-30,25-25 31,0 0-47,-25 24 15,24-24 17,-24 0-1,25 0-16,-25 0 32,25 0-16,0 0-15,-25 0 0,25 0-16,-25 0 31,0 0 125,0 0-125,0 0-15,0-24-1,24 24 32,-24-25 78,0 25-110,0-25 1,25 25 0,-25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1T18:30:28.7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3870 7565 0,'0'0'94,"0"0"-63,24 0-31,1-24 15,-25 24 1,50-25 0,-50 25 15,25 0-31,24 0 15,1 0 17,-25 0-1,-1 0 0,1 0 0,0 0 0,0 0-15,0 0 0,-25 0-16,24 0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1T18:30:30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3820 11658 0,'0'0'110,"0"0"-110,0 0 31,0 0 31,25 0-46,24 0-16,26 0 31,-26 0-15,-24-25-1,-25 25-15,25 0 47,-25 0-47,50 0 31,-50 0-15,24 0-1,-24 0 63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10T00:20:19.2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3795 7516 0,'0'0'125,"0"25"-94,0-25 109,0 0-93,0 0 0,25 0 15,-25 0 94,0 0-62,0 0-78,0 0-1,0 0 32,-25 0 15,25 0 32,0 0-63,0 0 0,0 24-15,0-24 15,0 0-15,0 0 31,25 25-32,0-25 16,-25 0 203,0 0-187,0 0-31,-25 0 15,25 0 16,-25 0-16,25 0 16,0 0 124,0 0-155,0 0 15,0 0 0,0 0 94,25 0-94,0 0-31,-25 0 32,0-25-17,0 25 110,0-24-63,0 24-30,0 0-1,0 0 0,-25 0-15,25 0-1,0-25 1,-25 25-16,25 0 31,-25 0 16,1 0 46,24 0-93,0 0 78,0 25-62,0-25 0,0 24-1,0-24 1,0 25-1,0 0 32,24-25-16,-24 0 1,25 0-1,-25 0-16,25 0-15,0 0 110,-25 0-79,0-25-31,0 25 31,0-25-31,0 25 31,0-24 0,0 24 16,0 0-31,0-25-16,0 0 31,-25 25-31,25 0 31,0 0 47</inkml:trace>
  <inkml:trace contextRef="#ctx0" brushRef="#br0" timeOffset="1778.4031">4043 7417 0,'0'0'188,"0"24"-173,0-24 1,0 25-1,0-25 1,0 25 0,0 0-1,0-25 1,0 25 15,0-25-15,0 24 77,0-24-93,0 25 31,0 0 1,0 0-1,25-25-16,-25 0 1,0 25 0,0-1-1,0-24 16</inkml:trace>
  <inkml:trace contextRef="#ctx0" brushRef="#br0" timeOffset="4165.2072">4068 7441 0,'0'-24'109,"0"24"-77,0 0-32,25 0 31,0 0-31,-25 0 15,24 0 32,-24 0-16,25-25 1,0 25-1,-25 0 0,25 0 16,-25 0-16,25 0-15,-25 0 30,0 0-30,0 25 15,24-25-15,-24 0-16,0 24 31,0 1 0,25-25-15,-25 0-1,0 25 32,0-25 0,0 25-31,0-25-1,0 25 1,0-1 15,0-24 31,0 25-30,0-25-17,0 25 1,0 0-1,0-25 17,0 25-1,0-25-15,0 0-16,0 24 31,-25-24-16,25 0 1,0 0 15,0 25-15,-24-25-1,24 25 17,0-25-17,-25 0 1,25 0-1,0 0 1,-25 0 0,0 0 46,25 0-31,-25 0 0,25 0 125</inkml:trace>
  <inkml:trace contextRef="#ctx0" brushRef="#br0" timeOffset="8626.8149">4118 11633 0,'0'0'203,"0"0"-203,-25 0 31,25 0 0,-25 0-15,25 0 15,0 0 0,-25 0-15,0 0 0,25 0-1,-24 0 1,24 0-1,-25 0 17,25 0 14,0 0-14,-25 0-1,0 0 0,25 25-15,0 0-1,0-25 1,0 25 15,0-25-15,0 25-16,0-25 15,0 24 1,0 1-1,0-25 17,0 25-1,0-25 0,0 25 0,0 0 16,0-25-16,0 24 0,0-24-31,0 0 16,0 0-16,0 25 31,25-25-31,-25 0 31,0 0-15,25 0 0,-25 25-1,0-25 16,25 0-15,-25 25 0,0-25-1,24 0 16,1 0 1,-25 0-17,25 0 63,-25 0-47,25 0 16,0 0 0,-25 0-31,0-25 46,0 25-46,0 0-16,0-25 62,0 25 16,24 0-31,-24-25-16,0 25 31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37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92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44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33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68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4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76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2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11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6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028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3.JP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4" Type="http://schemas.openxmlformats.org/officeDocument/2006/relationships/customXml" Target="../ink/ink1.xml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3.JPG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60.emf"/><Relationship Id="rId5" Type="http://schemas.openxmlformats.org/officeDocument/2006/relationships/customXml" Target="../ink/ink4.xml"/><Relationship Id="rId10" Type="http://schemas.openxmlformats.org/officeDocument/2006/relationships/image" Target="../media/image8.emf"/><Relationship Id="rId4" Type="http://schemas.openxmlformats.org/officeDocument/2006/relationships/image" Target="../media/image4.png"/><Relationship Id="rId9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5" Type="http://schemas.openxmlformats.org/officeDocument/2006/relationships/customXml" Target="../ink/ink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6828" y="2091263"/>
            <a:ext cx="9123466" cy="2570889"/>
          </a:xfrm>
        </p:spPr>
        <p:txBody>
          <a:bodyPr/>
          <a:lstStyle/>
          <a:p>
            <a:r>
              <a:rPr lang="fr-CA" sz="5400" dirty="0" smtClean="0"/>
              <a:t>Prof à ton tour</a:t>
            </a: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9446" y="3960845"/>
            <a:ext cx="9070848" cy="457201"/>
          </a:xfrm>
        </p:spPr>
        <p:txBody>
          <a:bodyPr>
            <a:noAutofit/>
          </a:bodyPr>
          <a:lstStyle/>
          <a:p>
            <a:r>
              <a:rPr lang="fr-CA" sz="2400" dirty="0" smtClean="0"/>
              <a:t>Relation de Pythagore et isolation d’une variable</a:t>
            </a:r>
          </a:p>
          <a:p>
            <a:r>
              <a:rPr lang="fr-CA" sz="2400" dirty="0" smtClean="0"/>
              <a:t>Lila Touzouirt et Ghizlane Dahmane</a:t>
            </a:r>
            <a:endParaRPr lang="fr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5430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3822">
        <p15:prstTrans prst="pageCurlDouble"/>
      </p:transition>
    </mc:Choice>
    <mc:Fallback xmlns="">
      <p:transition spd="slow" advTm="138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" r="5775"/>
          <a:stretch>
            <a:fillRect/>
          </a:stretch>
        </p:blipFill>
        <p:spPr/>
      </p:pic>
      <p:sp>
        <p:nvSpPr>
          <p:cNvPr id="6" name="ZoneTexte 5"/>
          <p:cNvSpPr txBox="1"/>
          <p:nvPr/>
        </p:nvSpPr>
        <p:spPr>
          <a:xfrm>
            <a:off x="2408119" y="1659422"/>
            <a:ext cx="60209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A" sz="2400" u="sng" dirty="0" smtClean="0">
                <a:solidFill>
                  <a:srgbClr val="00B0F0"/>
                </a:solidFill>
              </a:rPr>
              <a:t>Mesure de la hauteur du cylindre</a:t>
            </a:r>
          </a:p>
          <a:p>
            <a:endParaRPr lang="fr-CA" dirty="0">
              <a:solidFill>
                <a:schemeClr val="bg1"/>
              </a:solidFill>
            </a:endParaRPr>
          </a:p>
          <a:p>
            <a:r>
              <a:rPr lang="fr-CA" sz="2400" dirty="0">
                <a:solidFill>
                  <a:schemeClr val="bg1"/>
                </a:solidFill>
              </a:rPr>
              <a:t>A</a:t>
            </a:r>
            <a:r>
              <a:rPr lang="fr-CA" sz="2400" baseline="-25000" dirty="0">
                <a:solidFill>
                  <a:schemeClr val="bg1"/>
                </a:solidFill>
              </a:rPr>
              <a:t>L</a:t>
            </a:r>
            <a:r>
              <a:rPr lang="fr-CA" sz="2400" dirty="0">
                <a:solidFill>
                  <a:schemeClr val="bg1"/>
                </a:solidFill>
              </a:rPr>
              <a:t> </a:t>
            </a:r>
            <a:r>
              <a:rPr lang="fr-CA" sz="2400" dirty="0" smtClean="0">
                <a:solidFill>
                  <a:schemeClr val="bg1"/>
                </a:solidFill>
              </a:rPr>
              <a:t>     = </a:t>
            </a:r>
            <a:r>
              <a:rPr lang="fr-CA" sz="2400" dirty="0">
                <a:solidFill>
                  <a:schemeClr val="bg1"/>
                </a:solidFill>
              </a:rPr>
              <a:t>2π</a:t>
            </a:r>
            <a:r>
              <a:rPr lang="fr-CA" sz="2400" dirty="0" err="1">
                <a:solidFill>
                  <a:schemeClr val="bg1"/>
                </a:solidFill>
              </a:rPr>
              <a:t>rh</a:t>
            </a:r>
            <a:r>
              <a:rPr lang="fr-CA" sz="2400" dirty="0">
                <a:solidFill>
                  <a:schemeClr val="bg1"/>
                </a:solidFill>
              </a:rPr>
              <a:t> + 2πr</a:t>
            </a:r>
            <a:r>
              <a:rPr lang="fr-CA" sz="2400" baseline="30000" dirty="0">
                <a:solidFill>
                  <a:schemeClr val="bg1"/>
                </a:solidFill>
              </a:rPr>
              <a:t>2</a:t>
            </a:r>
            <a:endParaRPr lang="fr-CA" sz="2400" dirty="0">
              <a:solidFill>
                <a:schemeClr val="bg1"/>
              </a:solidFill>
            </a:endParaRPr>
          </a:p>
          <a:p>
            <a:r>
              <a:rPr lang="fr-CA" sz="2400" dirty="0">
                <a:solidFill>
                  <a:schemeClr val="bg1"/>
                </a:solidFill>
              </a:rPr>
              <a:t>216π = 2π6h + 2π6²</a:t>
            </a:r>
          </a:p>
          <a:p>
            <a:r>
              <a:rPr lang="fr-CA" sz="2400" dirty="0" smtClean="0">
                <a:solidFill>
                  <a:schemeClr val="bg1"/>
                </a:solidFill>
              </a:rPr>
              <a:t>216π = </a:t>
            </a:r>
            <a:r>
              <a:rPr lang="fr-CA" sz="2400" dirty="0">
                <a:solidFill>
                  <a:schemeClr val="bg1"/>
                </a:solidFill>
              </a:rPr>
              <a:t>12πh + 72π</a:t>
            </a:r>
          </a:p>
          <a:p>
            <a:r>
              <a:rPr lang="fr-CA" sz="2400" baseline="30000" dirty="0">
                <a:solidFill>
                  <a:schemeClr val="bg1"/>
                </a:solidFill>
              </a:rPr>
              <a:t>-72π</a:t>
            </a:r>
            <a:r>
              <a:rPr lang="fr-CA" sz="2400" dirty="0">
                <a:solidFill>
                  <a:schemeClr val="bg1"/>
                </a:solidFill>
              </a:rPr>
              <a:t>                  </a:t>
            </a:r>
            <a:r>
              <a:rPr lang="fr-CA" sz="2400" baseline="30000" dirty="0" smtClean="0">
                <a:solidFill>
                  <a:schemeClr val="bg1"/>
                </a:solidFill>
              </a:rPr>
              <a:t>-</a:t>
            </a:r>
            <a:r>
              <a:rPr lang="fr-CA" sz="2400" baseline="30000" dirty="0">
                <a:solidFill>
                  <a:schemeClr val="bg1"/>
                </a:solidFill>
              </a:rPr>
              <a:t>72π</a:t>
            </a:r>
            <a:endParaRPr lang="fr-CA" sz="2400" dirty="0">
              <a:solidFill>
                <a:schemeClr val="bg1"/>
              </a:solidFill>
            </a:endParaRPr>
          </a:p>
          <a:p>
            <a:r>
              <a:rPr lang="fr-CA" sz="2400" dirty="0">
                <a:solidFill>
                  <a:schemeClr val="bg1"/>
                </a:solidFill>
              </a:rPr>
              <a:t>144π = 12πh</a:t>
            </a:r>
          </a:p>
          <a:p>
            <a:r>
              <a:rPr lang="fr-CA" sz="2400" baseline="30000" dirty="0" smtClean="0">
                <a:solidFill>
                  <a:schemeClr val="bg1"/>
                </a:solidFill>
              </a:rPr>
              <a:t>÷12π             ÷12π</a:t>
            </a:r>
            <a:endParaRPr lang="fr-CA" sz="2400" dirty="0" smtClean="0">
              <a:solidFill>
                <a:schemeClr val="bg1"/>
              </a:solidFill>
            </a:endParaRPr>
          </a:p>
          <a:p>
            <a:r>
              <a:rPr lang="fr-CA" sz="2400" dirty="0" smtClean="0">
                <a:solidFill>
                  <a:schemeClr val="bg1"/>
                </a:solidFill>
              </a:rPr>
              <a:t>12      =  h</a:t>
            </a:r>
          </a:p>
          <a:p>
            <a:endParaRPr lang="fr-CA" dirty="0" smtClean="0"/>
          </a:p>
          <a:p>
            <a:endParaRPr lang="fr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Encre 7"/>
              <p14:cNvContentPartPr/>
              <p14:nvPr/>
            </p14:nvContentPartPr>
            <p14:xfrm>
              <a:off x="1348560" y="2634120"/>
              <a:ext cx="223560" cy="174168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9200" y="2624760"/>
                <a:ext cx="242280" cy="17604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Flèche vers le bas 11"/>
          <p:cNvSpPr/>
          <p:nvPr/>
        </p:nvSpPr>
        <p:spPr>
          <a:xfrm>
            <a:off x="6970898" y="3753494"/>
            <a:ext cx="660391" cy="1137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Encre 1"/>
              <p14:cNvContentPartPr/>
              <p14:nvPr/>
            </p14:nvContentPartPr>
            <p14:xfrm>
              <a:off x="1446480" y="2661120"/>
              <a:ext cx="205920" cy="4500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30640" y="2597400"/>
                <a:ext cx="2376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Encre 2"/>
              <p14:cNvContentPartPr/>
              <p14:nvPr/>
            </p14:nvContentPartPr>
            <p14:xfrm>
              <a:off x="1339560" y="4304160"/>
              <a:ext cx="160920" cy="360"/>
            </p14:xfrm>
          </p:contentPart>
        </mc:Choice>
        <mc:Fallback xmlns="">
          <p:pic>
            <p:nvPicPr>
              <p:cNvPr id="3" name="Encre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23720" y="4240440"/>
                <a:ext cx="192600" cy="12744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/>
          <p:cNvSpPr/>
          <p:nvPr/>
        </p:nvSpPr>
        <p:spPr>
          <a:xfrm rot="5400000">
            <a:off x="8013291" y="2508410"/>
            <a:ext cx="48782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fr-FR" sz="9600" b="1" baseline="30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ere</a:t>
            </a:r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étape</a:t>
            </a:r>
            <a:endParaRPr lang="fr-FR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72640" y="4989040"/>
            <a:ext cx="6184809" cy="1631216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A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Identifier</a:t>
            </a:r>
            <a:r>
              <a:rPr lang="fr-CA" sz="2000" dirty="0" smtClean="0"/>
              <a:t> </a:t>
            </a:r>
            <a:r>
              <a:rPr lang="fr-CA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les solides dans l’illustration</a:t>
            </a:r>
          </a:p>
          <a:p>
            <a:pPr marL="342900" indent="-342900">
              <a:buAutoNum type="arabicPeriod"/>
            </a:pPr>
            <a:r>
              <a:rPr lang="fr-CA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Utiliser la formule de ces solides (dans ce cas-ci le cylindre et la demi-sphère)</a:t>
            </a:r>
          </a:p>
          <a:p>
            <a:pPr marL="342900" indent="-342900">
              <a:buAutoNum type="arabicPeriod"/>
            </a:pPr>
            <a:r>
              <a:rPr lang="fr-CA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Remplacer les données que nous connaissons</a:t>
            </a:r>
          </a:p>
          <a:p>
            <a:pPr marL="342900" indent="-342900">
              <a:buAutoNum type="arabicPeriod"/>
            </a:pPr>
            <a:r>
              <a:rPr lang="fr-CA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Isoler la variable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0193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15">
        <p15:prstTrans prst="pageCurlDouble"/>
      </p:transition>
    </mc:Choice>
    <mc:Fallback xmlns="">
      <p:transition spd="slow" advTm="28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" r="5775"/>
          <a:stretch>
            <a:fillRect/>
          </a:stretch>
        </p:blipFill>
        <p:spPr>
          <a:xfrm>
            <a:off x="172328" y="223677"/>
            <a:ext cx="8531352" cy="638251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405575" y="1969476"/>
                <a:ext cx="6020972" cy="3511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000" u="sng" dirty="0" smtClean="0">
                    <a:solidFill>
                      <a:srgbClr val="00B0F0"/>
                    </a:solidFill>
                  </a:rPr>
                  <a:t>2. Mesure de la hauteur du cylindre et de la demi-sphère</a:t>
                </a:r>
              </a:p>
              <a:p>
                <a:endParaRPr lang="fr-CA" sz="2400" u="sng" dirty="0">
                  <a:solidFill>
                    <a:schemeClr val="bg1"/>
                  </a:solidFill>
                </a:endParaRPr>
              </a:p>
              <a:p>
                <a:r>
                  <a:rPr lang="fr-CA" sz="3400" dirty="0" smtClean="0">
                    <a:solidFill>
                      <a:schemeClr val="bg1"/>
                    </a:solidFill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fr-CA" sz="3400" dirty="0" smtClean="0">
                    <a:solidFill>
                      <a:schemeClr val="bg1"/>
                    </a:solidFill>
                  </a:rPr>
                  <a:t> =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fr-CA" sz="3400" dirty="0" smtClean="0">
                    <a:solidFill>
                      <a:schemeClr val="bg1"/>
                    </a:solidFill>
                  </a:rPr>
                  <a:t> +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endParaRPr lang="fr-CA" sz="3400" dirty="0" smtClean="0">
                  <a:solidFill>
                    <a:schemeClr val="bg1"/>
                  </a:solidFill>
                </a:endParaRPr>
              </a:p>
              <a:p>
                <a:r>
                  <a:rPr lang="fr-CA" sz="3400" dirty="0" smtClean="0">
                    <a:solidFill>
                      <a:schemeClr val="bg1"/>
                    </a:solidFill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fr-CA" sz="3400" dirty="0" smtClean="0">
                    <a:solidFill>
                      <a:schemeClr val="bg1"/>
                    </a:solidFill>
                  </a:rPr>
                  <a:t> = 12m  + 6m</a:t>
                </a:r>
              </a:p>
              <a:p>
                <a:r>
                  <a:rPr lang="fr-CA" sz="3400" dirty="0" smtClean="0">
                    <a:solidFill>
                      <a:schemeClr val="bg1"/>
                    </a:solidFill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fr-CA" sz="3400" dirty="0" smtClean="0">
                    <a:solidFill>
                      <a:schemeClr val="bg1"/>
                    </a:solidFill>
                  </a:rPr>
                  <a:t> = 18m</a:t>
                </a:r>
                <a:endParaRPr lang="fr-CA" sz="3400" dirty="0">
                  <a:solidFill>
                    <a:schemeClr val="bg1"/>
                  </a:solidFill>
                </a:endParaRPr>
              </a:p>
              <a:p>
                <a:endParaRPr lang="fr-CA" dirty="0" smtClean="0"/>
              </a:p>
              <a:p>
                <a:endParaRPr lang="fr-CA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575" y="1969476"/>
                <a:ext cx="6020972" cy="3511923"/>
              </a:xfrm>
              <a:prstGeom prst="rect">
                <a:avLst/>
              </a:prstGeom>
              <a:blipFill rotWithShape="0">
                <a:blip r:embed="rId4"/>
                <a:stretch>
                  <a:fillRect l="-2837" t="-2257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/>
              <p14:cNvContentPartPr/>
              <p14:nvPr/>
            </p14:nvContentPartPr>
            <p14:xfrm>
              <a:off x="1285920" y="2625480"/>
              <a:ext cx="232560" cy="165204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6560" y="2616120"/>
                <a:ext cx="251280" cy="167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Encre 1"/>
              <p14:cNvContentPartPr/>
              <p14:nvPr/>
            </p14:nvContentPartPr>
            <p14:xfrm>
              <a:off x="1393200" y="2705760"/>
              <a:ext cx="142920" cy="1800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77000" y="2642040"/>
                <a:ext cx="17532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Encre 2"/>
              <p14:cNvContentPartPr/>
              <p14:nvPr/>
            </p14:nvContentPartPr>
            <p14:xfrm>
              <a:off x="1375200" y="4187880"/>
              <a:ext cx="116280" cy="9360"/>
            </p14:xfrm>
          </p:contentPart>
        </mc:Choice>
        <mc:Fallback xmlns="">
          <p:pic>
            <p:nvPicPr>
              <p:cNvPr id="3" name="Encre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59360" y="4124520"/>
                <a:ext cx="147960" cy="13644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/>
          <p:cNvSpPr/>
          <p:nvPr/>
        </p:nvSpPr>
        <p:spPr>
          <a:xfrm rot="5400000">
            <a:off x="8278716" y="2770620"/>
            <a:ext cx="41937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fr-FR" sz="9600" b="1" baseline="30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r-FR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étape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545120" y="5417599"/>
            <a:ext cx="6020972" cy="830997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3000" dirty="0" err="1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fr-CA" sz="3000" baseline="-25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totale</a:t>
            </a:r>
            <a:r>
              <a:rPr lang="fr-CA" sz="3000" baseline="-25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r-CA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  </a:t>
            </a:r>
            <a:r>
              <a:rPr lang="fr-CA" sz="3000" dirty="0" err="1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fr-CA" sz="3000" baseline="-25000" dirty="0" err="1">
                <a:latin typeface="Andalus" panose="02020603050405020304" pitchFamily="18" charset="-78"/>
                <a:cs typeface="Andalus" panose="02020603050405020304" pitchFamily="18" charset="-78"/>
              </a:rPr>
              <a:t>cylindre</a:t>
            </a:r>
            <a:r>
              <a:rPr lang="fr-CA" sz="3000" dirty="0">
                <a:latin typeface="Andalus" panose="02020603050405020304" pitchFamily="18" charset="-78"/>
                <a:cs typeface="Andalus" panose="02020603050405020304" pitchFamily="18" charset="-78"/>
              </a:rPr>
              <a:t> + r</a:t>
            </a:r>
          </a:p>
          <a:p>
            <a:endParaRPr lang="fr-CA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680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574">
        <p15:prstTrans prst="pageCurlDouble"/>
      </p:transition>
    </mc:Choice>
    <mc:Fallback xmlns="">
      <p:transition spd="slow" advTm="15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" r="5775"/>
          <a:stretch>
            <a:fillRect/>
          </a:stretch>
        </p:blipFill>
        <p:spPr>
          <a:xfrm>
            <a:off x="27480" y="1763"/>
            <a:ext cx="8760401" cy="667407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405575" y="1766864"/>
                <a:ext cx="6020972" cy="3143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800" u="sng" dirty="0" smtClean="0">
                    <a:solidFill>
                      <a:srgbClr val="00B0F0"/>
                    </a:solidFill>
                  </a:rPr>
                  <a:t>3. Mesure de l’hypoténuse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2800" i="1" u="sng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2800" b="0" i="1" u="sng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fr-CA" sz="2800" i="1" u="sng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CA" sz="3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CA" sz="3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fr-CA" sz="3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fr-CA" sz="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000" dirty="0" smtClean="0">
                  <a:solidFill>
                    <a:schemeClr val="bg1"/>
                  </a:solidFill>
                </a:endParaRPr>
              </a:p>
              <a:p>
                <a:r>
                  <a:rPr lang="fr-CA" sz="3000" dirty="0" smtClean="0">
                    <a:solidFill>
                      <a:schemeClr val="bg1"/>
                    </a:solidFill>
                  </a:rPr>
                  <a:t>6² + 18²   = </a:t>
                </a:r>
                <a14:m>
                  <m:oMath xmlns:m="http://schemas.openxmlformats.org/officeDocument/2006/math">
                    <m:r>
                      <a:rPr lang="fr-CA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CA" sz="3000" dirty="0" smtClean="0">
                    <a:solidFill>
                      <a:schemeClr val="bg1"/>
                    </a:solidFill>
                  </a:rPr>
                  <a:t>²</a:t>
                </a:r>
              </a:p>
              <a:p>
                <a:r>
                  <a:rPr lang="fr-CA" sz="3000" dirty="0" smtClean="0">
                    <a:solidFill>
                      <a:schemeClr val="bg1"/>
                    </a:solidFill>
                  </a:rPr>
                  <a:t>36 + 324  = </a:t>
                </a:r>
                <a14:m>
                  <m:oMath xmlns:m="http://schemas.openxmlformats.org/officeDocument/2006/math">
                    <m:r>
                      <a:rPr lang="fr-CA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CA" sz="3000" dirty="0" smtClean="0">
                    <a:solidFill>
                      <a:schemeClr val="bg1"/>
                    </a:solidFill>
                  </a:rPr>
                  <a:t>²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sz="3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CA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</m:rad>
                  </m:oMath>
                </a14:m>
                <a:r>
                  <a:rPr lang="fr-CA" sz="3000" dirty="0" smtClean="0">
                    <a:solidFill>
                      <a:schemeClr val="bg1"/>
                    </a:solidFill>
                  </a:rPr>
                  <a:t>        = </a:t>
                </a:r>
                <a14:m>
                  <m:oMath xmlns:m="http://schemas.openxmlformats.org/officeDocument/2006/math">
                    <m:r>
                      <a:rPr lang="fr-CA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CA" sz="3000" dirty="0" smtClean="0">
                    <a:solidFill>
                      <a:schemeClr val="bg1"/>
                    </a:solidFill>
                  </a:rPr>
                  <a:t>²</a:t>
                </a:r>
              </a:p>
              <a:p>
                <a:r>
                  <a:rPr lang="fr-CA" sz="3000" dirty="0" smtClean="0">
                    <a:solidFill>
                      <a:schemeClr val="bg1"/>
                    </a:solidFill>
                  </a:rPr>
                  <a:t>18,97m    ≈ </a:t>
                </a:r>
                <a14:m>
                  <m:oMath xmlns:m="http://schemas.openxmlformats.org/officeDocument/2006/math">
                    <m:r>
                      <a:rPr lang="fr-CA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fr-CA" sz="3000" dirty="0" smtClean="0">
                  <a:solidFill>
                    <a:schemeClr val="bg1"/>
                  </a:solidFill>
                </a:endParaRPr>
              </a:p>
              <a:p>
                <a:endParaRPr lang="fr-CA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575" y="1766864"/>
                <a:ext cx="6020972" cy="3143874"/>
              </a:xfrm>
              <a:prstGeom prst="rect">
                <a:avLst/>
              </a:prstGeom>
              <a:blipFill rotWithShape="0">
                <a:blip r:embed="rId4"/>
                <a:stretch>
                  <a:fillRect l="-2432" t="-2132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Encre 9"/>
              <p14:cNvContentPartPr/>
              <p14:nvPr/>
            </p14:nvContentPartPr>
            <p14:xfrm>
              <a:off x="1348560" y="2661120"/>
              <a:ext cx="196560" cy="1643400"/>
            </p14:xfrm>
          </p:contentPart>
        </mc:Choice>
        <mc:Fallback xmlns="">
          <p:pic>
            <p:nvPicPr>
              <p:cNvPr id="10" name="Encre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9200" y="2651760"/>
                <a:ext cx="215280" cy="166212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Flèche vers le bas 12"/>
          <p:cNvSpPr/>
          <p:nvPr/>
        </p:nvSpPr>
        <p:spPr>
          <a:xfrm>
            <a:off x="5171362" y="3925439"/>
            <a:ext cx="489397" cy="981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5400000">
            <a:off x="8353531" y="2552208"/>
            <a:ext cx="41937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fr-FR" sz="9600" b="1" baseline="30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étape</a:t>
            </a:r>
            <a:endParaRPr lang="fr-FR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9419" y="5016545"/>
            <a:ext cx="7536522" cy="1446550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200" dirty="0">
                <a:latin typeface="Andalus" panose="02020603050405020304" pitchFamily="18" charset="-78"/>
                <a:cs typeface="Andalus" panose="02020603050405020304" pitchFamily="18" charset="-78"/>
              </a:rPr>
              <a:t>Le carré de la mesure de l'hypoténuse est égal à la somme des carrés des mesures des </a:t>
            </a:r>
            <a:r>
              <a:rPr lang="fr-CA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cathètes</a:t>
            </a:r>
            <a:r>
              <a:rPr lang="fr-CA" sz="22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fr-CA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fr-CA" sz="2200" dirty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fr-CA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Hypoténuse)² </a:t>
            </a:r>
            <a:r>
              <a:rPr lang="fr-CA" sz="2200" dirty="0">
                <a:latin typeface="Andalus" panose="02020603050405020304" pitchFamily="18" charset="-78"/>
                <a:cs typeface="Andalus" panose="02020603050405020304" pitchFamily="18" charset="-78"/>
              </a:rPr>
              <a:t>=(Une </a:t>
            </a:r>
            <a:r>
              <a:rPr lang="fr-CA" sz="2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cathète</a:t>
            </a:r>
            <a:r>
              <a:rPr lang="fr-CA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)² </a:t>
            </a:r>
            <a:r>
              <a:rPr lang="fr-CA" sz="2200" dirty="0">
                <a:latin typeface="Andalus" panose="02020603050405020304" pitchFamily="18" charset="-78"/>
                <a:cs typeface="Andalus" panose="02020603050405020304" pitchFamily="18" charset="-78"/>
              </a:rPr>
              <a:t>+(L'autre </a:t>
            </a:r>
            <a:r>
              <a:rPr lang="fr-CA" sz="2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cathète</a:t>
            </a:r>
            <a:r>
              <a:rPr lang="fr-CA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)² </a:t>
            </a:r>
            <a:endParaRPr lang="fr-CA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037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3135">
        <p15:prstTrans prst="pageCurlDouble"/>
      </p:transition>
    </mc:Choice>
    <mc:Fallback xmlns="">
      <p:transition spd="slow" advTm="431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" r="5775"/>
          <a:stretch>
            <a:fillRect/>
          </a:stretch>
        </p:blipFill>
        <p:spPr>
          <a:xfrm>
            <a:off x="228599" y="181300"/>
            <a:ext cx="8531352" cy="6382512"/>
          </a:xfrm>
        </p:spPr>
      </p:pic>
      <p:sp>
        <p:nvSpPr>
          <p:cNvPr id="8" name="Rectangle 7"/>
          <p:cNvSpPr/>
          <p:nvPr/>
        </p:nvSpPr>
        <p:spPr>
          <a:xfrm rot="5400000">
            <a:off x="8249472" y="2644170"/>
            <a:ext cx="43188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Réponse</a:t>
            </a:r>
            <a:endParaRPr lang="fr-FR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913870" y="4942105"/>
                <a:ext cx="7075086" cy="892552"/>
              </a:xfrm>
              <a:prstGeom prst="rect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2000" endA="300" endPos="3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fr-CA" sz="3000" b="1" u="sng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Réponse</a:t>
                </a:r>
                <a:r>
                  <a:rPr lang="fr-CA" sz="300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: La m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A" sz="3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A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CA" sz="340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est d’environ 18,97m</a:t>
                </a:r>
                <a:r>
                  <a:rPr lang="fr-CA" sz="34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  <a:p>
                <a:endParaRPr lang="fr-CA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70" y="4942105"/>
                <a:ext cx="7075086" cy="8925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117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7.8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4|1.5|0.7|0.7|0.7|0.7|0.7|0.7|0.6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9|0.6|0.6|0.6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9|1.5|0.8|0.8|1.1|0.9|2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745</TotalTime>
  <Words>143</Words>
  <Application>Microsoft Office PowerPoint</Application>
  <PresentationFormat>Grand écran</PresentationFormat>
  <Paragraphs>36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Cambria Math</vt:lpstr>
      <vt:lpstr>Century Gothic</vt:lpstr>
      <vt:lpstr>Savon</vt:lpstr>
      <vt:lpstr>Prof à ton tour</vt:lpstr>
      <vt:lpstr>Présentation PowerPoint</vt:lpstr>
      <vt:lpstr>Présentation PowerPoint</vt:lpstr>
      <vt:lpstr>Présentation PowerPoint</vt:lpstr>
      <vt:lpstr>Présentation PowerPoint</vt:lpstr>
    </vt:vector>
  </TitlesOfParts>
  <Company>College Regina Assumpta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 à ton tour</dc:title>
  <dc:creator>Lila Touzouirt</dc:creator>
  <cp:lastModifiedBy>Lila Touzouirt</cp:lastModifiedBy>
  <cp:revision>23</cp:revision>
  <dcterms:created xsi:type="dcterms:W3CDTF">2015-12-09T23:45:53Z</dcterms:created>
  <dcterms:modified xsi:type="dcterms:W3CDTF">2015-12-13T20:23:18Z</dcterms:modified>
</cp:coreProperties>
</file>