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0066"/>
    <a:srgbClr val="01B7AE"/>
    <a:srgbClr val="017D77"/>
    <a:srgbClr val="FFFF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6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12/15/2015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Prof à ton tour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74499"/>
          </a:xfrm>
        </p:spPr>
        <p:txBody>
          <a:bodyPr>
            <a:normAutofit/>
          </a:bodyPr>
          <a:lstStyle/>
          <a:p>
            <a:r>
              <a:rPr lang="fr-CA" dirty="0" smtClean="0">
                <a:sym typeface="Symbol" panose="05050102010706020507" pitchFamily="18" charset="2"/>
              </a:rPr>
              <a:t>3a et 4</a:t>
            </a:r>
          </a:p>
          <a:p>
            <a:r>
              <a:rPr lang="fr-CA" dirty="0" smtClean="0">
                <a:sym typeface="Symbol" panose="05050102010706020507" pitchFamily="18" charset="2"/>
              </a:rPr>
              <a:t>310</a:t>
            </a:r>
            <a:endParaRPr lang="fr-CA" dirty="0">
              <a:sym typeface="Symbol" panose="05050102010706020507" pitchFamily="18" charset="2"/>
            </a:endParaRPr>
          </a:p>
          <a:p>
            <a:r>
              <a:rPr lang="fr-CA" dirty="0" smtClean="0"/>
              <a:t>Par </a:t>
            </a:r>
            <a:r>
              <a:rPr lang="fr-CA" dirty="0"/>
              <a:t>Chloé Lagarde </a:t>
            </a:r>
            <a:r>
              <a:rPr lang="fr-CA" dirty="0" smtClean="0"/>
              <a:t>et Alicia Truchon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4831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 Processus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49738" y="2116331"/>
            <a:ext cx="101465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u="sng" dirty="0" smtClean="0"/>
              <a:t>Étapes: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>
                <a:solidFill>
                  <a:srgbClr val="01B7AE"/>
                </a:solidFill>
              </a:rPr>
              <a:t> Aire </a:t>
            </a:r>
            <a:r>
              <a:rPr lang="fr-CA" sz="2400" dirty="0" smtClean="0">
                <a:solidFill>
                  <a:srgbClr val="01B7AE"/>
                </a:solidFill>
              </a:rPr>
              <a:t>de la base </a:t>
            </a:r>
            <a:r>
              <a:rPr lang="fr-CA" sz="2400" dirty="0">
                <a:solidFill>
                  <a:srgbClr val="01B7AE"/>
                </a:solidFill>
              </a:rPr>
              <a:t>du prisme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>
                <a:solidFill>
                  <a:srgbClr val="01B7AE"/>
                </a:solidFill>
              </a:rPr>
              <a:t> </a:t>
            </a:r>
            <a:r>
              <a:rPr lang="fr-CA" sz="2400" dirty="0" smtClean="0">
                <a:solidFill>
                  <a:srgbClr val="01B7AE"/>
                </a:solidFill>
              </a:rPr>
              <a:t>Aire latérale du prisme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 smtClean="0">
                <a:solidFill>
                  <a:srgbClr val="01B7AE"/>
                </a:solidFill>
              </a:rPr>
              <a:t> Aire de la base avec le bouchon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 smtClean="0">
                <a:solidFill>
                  <a:srgbClr val="01B7AE"/>
                </a:solidFill>
              </a:rPr>
              <a:t> Aire latérale du bouchon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 smtClean="0">
                <a:solidFill>
                  <a:srgbClr val="01B7AE"/>
                </a:solidFill>
              </a:rPr>
              <a:t> Aire latéral de la pyramide creusée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 smtClean="0">
                <a:solidFill>
                  <a:srgbClr val="01B7AE"/>
                </a:solidFill>
              </a:rPr>
              <a:t>Aire totale de la bouteille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 smtClean="0">
                <a:solidFill>
                  <a:srgbClr val="01B7AE"/>
                </a:solidFill>
              </a:rPr>
              <a:t> Prix d’une bouteille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A" sz="2400" dirty="0" smtClean="0">
                <a:solidFill>
                  <a:srgbClr val="01B7AE"/>
                </a:solidFill>
              </a:rPr>
              <a:t> Prix de 250 bouteilles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A" sz="2400" dirty="0">
              <a:solidFill>
                <a:srgbClr val="01B7AE"/>
              </a:solidFill>
            </a:endParaRPr>
          </a:p>
          <a:p>
            <a:endParaRPr lang="fr-CA" sz="2400" dirty="0">
              <a:solidFill>
                <a:srgbClr val="01B7AE"/>
              </a:solidFill>
            </a:endParaRPr>
          </a:p>
          <a:p>
            <a:r>
              <a:rPr lang="fr-CA" sz="2400" dirty="0" smtClean="0">
                <a:solidFill>
                  <a:srgbClr val="01B7AE"/>
                </a:solidFill>
              </a:rPr>
              <a:t>A</a:t>
            </a:r>
            <a:r>
              <a:rPr lang="fr-CA" sz="2400" baseline="-25000" dirty="0" smtClean="0">
                <a:solidFill>
                  <a:srgbClr val="01B7AE"/>
                </a:solidFill>
              </a:rPr>
              <a:t>T</a:t>
            </a:r>
            <a:r>
              <a:rPr lang="fr-CA" sz="2400" dirty="0" smtClean="0">
                <a:solidFill>
                  <a:srgbClr val="01B7AE"/>
                </a:solidFill>
              </a:rPr>
              <a:t>= </a:t>
            </a:r>
            <a:r>
              <a:rPr lang="fr-CA" sz="2400" dirty="0" err="1" smtClean="0">
                <a:solidFill>
                  <a:srgbClr val="01B7AE"/>
                </a:solidFill>
              </a:rPr>
              <a:t>AL</a:t>
            </a:r>
            <a:r>
              <a:rPr lang="fr-CA" sz="2400" baseline="-25000" dirty="0" err="1" smtClean="0">
                <a:solidFill>
                  <a:srgbClr val="01B7AE"/>
                </a:solidFill>
              </a:rPr>
              <a:t>prisme</a:t>
            </a:r>
            <a:r>
              <a:rPr lang="fr-CA" sz="2400" dirty="0" smtClean="0">
                <a:solidFill>
                  <a:srgbClr val="01B7AE"/>
                </a:solidFill>
              </a:rPr>
              <a:t> + </a:t>
            </a:r>
            <a:r>
              <a:rPr lang="fr-CA" sz="2400" dirty="0" err="1" smtClean="0">
                <a:solidFill>
                  <a:srgbClr val="01B7AE"/>
                </a:solidFill>
              </a:rPr>
              <a:t>AB</a:t>
            </a:r>
            <a:r>
              <a:rPr lang="fr-CA" sz="2400" baseline="-25000" dirty="0" err="1" smtClean="0">
                <a:solidFill>
                  <a:srgbClr val="01B7AE"/>
                </a:solidFill>
              </a:rPr>
              <a:t>prisme</a:t>
            </a:r>
            <a:r>
              <a:rPr lang="fr-CA" sz="2400" dirty="0" smtClean="0">
                <a:solidFill>
                  <a:srgbClr val="01B7AE"/>
                </a:solidFill>
              </a:rPr>
              <a:t> +</a:t>
            </a:r>
            <a:r>
              <a:rPr lang="fr-CA" sz="2400" dirty="0">
                <a:solidFill>
                  <a:srgbClr val="01B7AE"/>
                </a:solidFill>
              </a:rPr>
              <a:t> </a:t>
            </a:r>
            <a:r>
              <a:rPr lang="fr-CA" sz="2400" dirty="0" err="1" smtClean="0">
                <a:solidFill>
                  <a:srgbClr val="01B7AE"/>
                </a:solidFill>
              </a:rPr>
              <a:t>AB</a:t>
            </a:r>
            <a:r>
              <a:rPr lang="fr-CA" sz="2400" baseline="-25000" dirty="0" err="1" smtClean="0">
                <a:solidFill>
                  <a:srgbClr val="01B7AE"/>
                </a:solidFill>
              </a:rPr>
              <a:t>prisme</a:t>
            </a:r>
            <a:r>
              <a:rPr lang="fr-CA" sz="2400" baseline="-25000" dirty="0" smtClean="0">
                <a:solidFill>
                  <a:srgbClr val="01B7AE"/>
                </a:solidFill>
              </a:rPr>
              <a:t> </a:t>
            </a:r>
            <a:r>
              <a:rPr lang="fr-CA" sz="2400" dirty="0" smtClean="0">
                <a:solidFill>
                  <a:srgbClr val="01B7AE"/>
                </a:solidFill>
              </a:rPr>
              <a:t>– </a:t>
            </a:r>
            <a:r>
              <a:rPr lang="fr-CA" sz="2400" dirty="0" err="1" smtClean="0">
                <a:solidFill>
                  <a:srgbClr val="01B7AE"/>
                </a:solidFill>
              </a:rPr>
              <a:t>AB</a:t>
            </a:r>
            <a:r>
              <a:rPr lang="fr-CA" sz="2400" baseline="-25000" dirty="0" err="1" smtClean="0">
                <a:solidFill>
                  <a:srgbClr val="01B7AE"/>
                </a:solidFill>
              </a:rPr>
              <a:t>bouchon</a:t>
            </a:r>
            <a:r>
              <a:rPr lang="fr-CA" sz="2400" dirty="0" smtClean="0">
                <a:solidFill>
                  <a:srgbClr val="01B7AE"/>
                </a:solidFill>
              </a:rPr>
              <a:t> + </a:t>
            </a:r>
            <a:r>
              <a:rPr lang="fr-CA" sz="2400" dirty="0" err="1" smtClean="0">
                <a:solidFill>
                  <a:srgbClr val="01B7AE"/>
                </a:solidFill>
              </a:rPr>
              <a:t>AL</a:t>
            </a:r>
            <a:r>
              <a:rPr lang="fr-CA" sz="2400" baseline="-25000" dirty="0" err="1" smtClean="0">
                <a:solidFill>
                  <a:srgbClr val="01B7AE"/>
                </a:solidFill>
              </a:rPr>
              <a:t>bouchon</a:t>
            </a:r>
            <a:r>
              <a:rPr lang="fr-CA" sz="2400" dirty="0" smtClean="0">
                <a:solidFill>
                  <a:srgbClr val="01B7AE"/>
                </a:solidFill>
              </a:rPr>
              <a:t> + </a:t>
            </a:r>
            <a:r>
              <a:rPr lang="fr-CA" sz="2400" dirty="0" err="1" smtClean="0">
                <a:solidFill>
                  <a:srgbClr val="01B7AE"/>
                </a:solidFill>
              </a:rPr>
              <a:t>AL</a:t>
            </a:r>
            <a:r>
              <a:rPr lang="fr-CA" sz="2400" baseline="-25000" dirty="0" err="1" smtClean="0">
                <a:solidFill>
                  <a:srgbClr val="01B7AE"/>
                </a:solidFill>
              </a:rPr>
              <a:t>pyramide</a:t>
            </a:r>
            <a:endParaRPr lang="fr-CA" sz="2400" baseline="-25000" dirty="0"/>
          </a:p>
        </p:txBody>
      </p:sp>
      <p:grpSp>
        <p:nvGrpSpPr>
          <p:cNvPr id="5" name="Groupe 4"/>
          <p:cNvGrpSpPr/>
          <p:nvPr/>
        </p:nvGrpSpPr>
        <p:grpSpPr>
          <a:xfrm>
            <a:off x="7028874" y="1775013"/>
            <a:ext cx="4481808" cy="4723412"/>
            <a:chOff x="693311" y="2286000"/>
            <a:chExt cx="4097630" cy="4314304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3311" y="2286000"/>
              <a:ext cx="3801415" cy="4314304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3541690" y="3966693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16 cm </a:t>
              </a:r>
              <a:endParaRPr lang="fr-CA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245474" y="5647386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7 cm </a:t>
              </a:r>
              <a:endParaRPr lang="fr-CA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605566" y="6035899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10 cm </a:t>
              </a:r>
              <a:endParaRPr lang="fr-CA" dirty="0"/>
            </a:p>
          </p:txBody>
        </p:sp>
      </p:grpSp>
    </p:spTree>
    <p:extLst>
      <p:ext uri="{BB962C8B-B14F-4D97-AF65-F5344CB8AC3E}">
        <p14:creationId xmlns:p14="http://schemas.microsoft.com/office/powerpoint/2010/main" val="7491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366506"/>
            <a:ext cx="10571998" cy="970450"/>
          </a:xfrm>
        </p:spPr>
        <p:txBody>
          <a:bodyPr/>
          <a:lstStyle/>
          <a:p>
            <a:r>
              <a:rPr lang="fr-CA" dirty="0"/>
              <a:t>#4 </a:t>
            </a:r>
            <a:r>
              <a:rPr lang="fr-CA" dirty="0" smtClean="0"/>
              <a:t> 1) Aire de la base </a:t>
            </a:r>
            <a:r>
              <a:rPr lang="fr-CA" dirty="0"/>
              <a:t>du prisme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12" y="2176402"/>
            <a:ext cx="3801415" cy="4314304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9096778" y="4052168"/>
            <a:ext cx="3185375" cy="2438538"/>
            <a:chOff x="1605566" y="3966693"/>
            <a:chExt cx="3185375" cy="2438538"/>
          </a:xfrm>
        </p:grpSpPr>
        <p:sp>
          <p:nvSpPr>
            <p:cNvPr id="7" name="ZoneTexte 6"/>
            <p:cNvSpPr txBox="1"/>
            <p:nvPr/>
          </p:nvSpPr>
          <p:spPr>
            <a:xfrm>
              <a:off x="3541690" y="3966693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16 cm </a:t>
              </a:r>
              <a:endParaRPr lang="fr-CA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245474" y="5647386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7 cm </a:t>
              </a:r>
              <a:endParaRPr lang="fr-CA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605566" y="6035899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10 cm </a:t>
              </a:r>
              <a:endParaRPr lang="fr-CA" dirty="0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810000" y="2485623"/>
            <a:ext cx="68142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A</a:t>
            </a:r>
            <a:r>
              <a:rPr lang="fr-CA" sz="3600" baseline="-25000" dirty="0"/>
              <a:t>B</a:t>
            </a:r>
            <a:r>
              <a:rPr lang="fr-CA" sz="3600" dirty="0" smtClean="0"/>
              <a:t> = b x h</a:t>
            </a:r>
          </a:p>
          <a:p>
            <a:r>
              <a:rPr lang="fr-CA" sz="3600" dirty="0"/>
              <a:t>	 </a:t>
            </a:r>
            <a:r>
              <a:rPr lang="fr-CA" sz="3600" dirty="0" smtClean="0"/>
              <a:t>     = 10 x 7</a:t>
            </a:r>
          </a:p>
          <a:p>
            <a:r>
              <a:rPr lang="fr-CA" sz="3600" dirty="0"/>
              <a:t>	</a:t>
            </a:r>
            <a:r>
              <a:rPr lang="fr-CA" sz="3600" dirty="0" smtClean="0"/>
              <a:t>      = 70 cm</a:t>
            </a:r>
            <a:r>
              <a:rPr lang="fr-CA" sz="3600" baseline="30000" dirty="0" smtClean="0"/>
              <a:t>2</a:t>
            </a:r>
            <a:r>
              <a:rPr lang="fr-CA" sz="3600" dirty="0" smtClean="0"/>
              <a:t>  </a:t>
            </a:r>
            <a:endParaRPr lang="fr-CA" sz="3600" baseline="30000" dirty="0" smtClean="0"/>
          </a:p>
          <a:p>
            <a:r>
              <a:rPr lang="fr-CA" dirty="0"/>
              <a:t>	</a:t>
            </a:r>
            <a:r>
              <a:rPr lang="fr-CA" dirty="0" smtClean="0"/>
              <a:t> </a:t>
            </a:r>
          </a:p>
        </p:txBody>
      </p:sp>
      <p:sp>
        <p:nvSpPr>
          <p:cNvPr id="10" name="Organigramme : Données 9"/>
          <p:cNvSpPr/>
          <p:nvPr/>
        </p:nvSpPr>
        <p:spPr>
          <a:xfrm>
            <a:off x="8281115" y="5396248"/>
            <a:ext cx="2267356" cy="521279"/>
          </a:xfrm>
          <a:prstGeom prst="flowChartInputOutput">
            <a:avLst/>
          </a:pr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11"/>
          <p:cNvCxnSpPr/>
          <p:nvPr/>
        </p:nvCxnSpPr>
        <p:spPr>
          <a:xfrm>
            <a:off x="10109915" y="5396248"/>
            <a:ext cx="0" cy="521279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2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7515225" y="2086519"/>
            <a:ext cx="3829786" cy="4305834"/>
            <a:chOff x="1137972" y="2570525"/>
            <a:chExt cx="3501500" cy="3932893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7972" y="2570525"/>
              <a:ext cx="3501500" cy="3932893"/>
            </a:xfrm>
            <a:prstGeom prst="rect">
              <a:avLst/>
            </a:prstGeom>
          </p:spPr>
        </p:pic>
        <p:sp>
          <p:nvSpPr>
            <p:cNvPr id="19" name="ZoneTexte 18"/>
            <p:cNvSpPr txBox="1"/>
            <p:nvPr/>
          </p:nvSpPr>
          <p:spPr>
            <a:xfrm>
              <a:off x="1605566" y="6035899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10 cm </a:t>
              </a:r>
              <a:endParaRPr lang="fr-CA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  2) Aire latérale du prisme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313645" y="2601532"/>
            <a:ext cx="5422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A</a:t>
            </a:r>
            <a:r>
              <a:rPr lang="fr-CA" sz="3600" baseline="-25000" dirty="0"/>
              <a:t>L</a:t>
            </a:r>
            <a:r>
              <a:rPr lang="fr-CA" sz="3600" dirty="0" smtClean="0"/>
              <a:t> = </a:t>
            </a:r>
            <a:r>
              <a:rPr lang="fr-CA" sz="3600" dirty="0" err="1" smtClean="0"/>
              <a:t>pb</a:t>
            </a:r>
            <a:r>
              <a:rPr lang="fr-CA" sz="3600" dirty="0" smtClean="0"/>
              <a:t> x h</a:t>
            </a:r>
          </a:p>
          <a:p>
            <a:r>
              <a:rPr lang="fr-CA" sz="3600" dirty="0"/>
              <a:t>	</a:t>
            </a:r>
            <a:r>
              <a:rPr lang="fr-CA" sz="3600" dirty="0" smtClean="0"/>
              <a:t>   = (10 + 7) x 2 x 16</a:t>
            </a:r>
          </a:p>
          <a:p>
            <a:r>
              <a:rPr lang="fr-CA" sz="3600" dirty="0"/>
              <a:t>	</a:t>
            </a:r>
            <a:r>
              <a:rPr lang="fr-CA" sz="3600" dirty="0" smtClean="0"/>
              <a:t>   = 34 x 16</a:t>
            </a:r>
          </a:p>
          <a:p>
            <a:r>
              <a:rPr lang="fr-CA" sz="3600" dirty="0"/>
              <a:t>	</a:t>
            </a:r>
            <a:r>
              <a:rPr lang="fr-CA" sz="3600" dirty="0" smtClean="0"/>
              <a:t>   = 544 cm2</a:t>
            </a:r>
            <a:endParaRPr lang="fr-CA" sz="3600" dirty="0"/>
          </a:p>
        </p:txBody>
      </p:sp>
      <p:sp>
        <p:nvSpPr>
          <p:cNvPr id="8" name="Forme libre 7"/>
          <p:cNvSpPr/>
          <p:nvPr/>
        </p:nvSpPr>
        <p:spPr>
          <a:xfrm>
            <a:off x="10045521" y="3580327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13" name="Groupe 12"/>
          <p:cNvGrpSpPr/>
          <p:nvPr/>
        </p:nvGrpSpPr>
        <p:grpSpPr>
          <a:xfrm>
            <a:off x="10002798" y="3830476"/>
            <a:ext cx="1545467" cy="2050025"/>
            <a:chOff x="3245474" y="3966693"/>
            <a:chExt cx="1545467" cy="2050025"/>
          </a:xfrm>
        </p:grpSpPr>
        <p:sp>
          <p:nvSpPr>
            <p:cNvPr id="14" name="ZoneTexte 13"/>
            <p:cNvSpPr txBox="1"/>
            <p:nvPr/>
          </p:nvSpPr>
          <p:spPr>
            <a:xfrm>
              <a:off x="3541690" y="3966693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16 cm </a:t>
              </a:r>
              <a:endParaRPr lang="fr-CA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245474" y="5647386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7 cm </a:t>
              </a:r>
              <a:endParaRPr lang="fr-CA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7923525" y="3534571"/>
            <a:ext cx="1861774" cy="2295638"/>
          </a:xfrm>
          <a:custGeom>
            <a:avLst/>
            <a:gdLst>
              <a:gd name="connsiteX0" fmla="*/ 0 w 1855797"/>
              <a:gd name="connsiteY0" fmla="*/ 0 h 2247842"/>
              <a:gd name="connsiteX1" fmla="*/ 1855797 w 1855797"/>
              <a:gd name="connsiteY1" fmla="*/ 0 h 2247842"/>
              <a:gd name="connsiteX2" fmla="*/ 1855797 w 1855797"/>
              <a:gd name="connsiteY2" fmla="*/ 2247842 h 2247842"/>
              <a:gd name="connsiteX3" fmla="*/ 0 w 1855797"/>
              <a:gd name="connsiteY3" fmla="*/ 2247842 h 2247842"/>
              <a:gd name="connsiteX4" fmla="*/ 0 w 1855797"/>
              <a:gd name="connsiteY4" fmla="*/ 0 h 2247842"/>
              <a:gd name="connsiteX0" fmla="*/ 0 w 1855797"/>
              <a:gd name="connsiteY0" fmla="*/ 21791 h 2269633"/>
              <a:gd name="connsiteX1" fmla="*/ 824752 w 1855797"/>
              <a:gd name="connsiteY1" fmla="*/ 15 h 2269633"/>
              <a:gd name="connsiteX2" fmla="*/ 1855797 w 1855797"/>
              <a:gd name="connsiteY2" fmla="*/ 21791 h 2269633"/>
              <a:gd name="connsiteX3" fmla="*/ 1855797 w 1855797"/>
              <a:gd name="connsiteY3" fmla="*/ 2269633 h 2269633"/>
              <a:gd name="connsiteX4" fmla="*/ 0 w 1855797"/>
              <a:gd name="connsiteY4" fmla="*/ 2269633 h 2269633"/>
              <a:gd name="connsiteX5" fmla="*/ 0 w 1855797"/>
              <a:gd name="connsiteY5" fmla="*/ 21791 h 2269633"/>
              <a:gd name="connsiteX0" fmla="*/ 5976 w 1855797"/>
              <a:gd name="connsiteY0" fmla="*/ 0 h 2308186"/>
              <a:gd name="connsiteX1" fmla="*/ 824752 w 1855797"/>
              <a:gd name="connsiteY1" fmla="*/ 38568 h 2308186"/>
              <a:gd name="connsiteX2" fmla="*/ 1855797 w 1855797"/>
              <a:gd name="connsiteY2" fmla="*/ 60344 h 2308186"/>
              <a:gd name="connsiteX3" fmla="*/ 1855797 w 1855797"/>
              <a:gd name="connsiteY3" fmla="*/ 2308186 h 2308186"/>
              <a:gd name="connsiteX4" fmla="*/ 0 w 1855797"/>
              <a:gd name="connsiteY4" fmla="*/ 2308186 h 2308186"/>
              <a:gd name="connsiteX5" fmla="*/ 5976 w 1855797"/>
              <a:gd name="connsiteY5" fmla="*/ 0 h 2308186"/>
              <a:gd name="connsiteX0" fmla="*/ 5976 w 1861774"/>
              <a:gd name="connsiteY0" fmla="*/ 6034 h 2314220"/>
              <a:gd name="connsiteX1" fmla="*/ 824752 w 1861774"/>
              <a:gd name="connsiteY1" fmla="*/ 44602 h 2314220"/>
              <a:gd name="connsiteX2" fmla="*/ 1861774 w 1861774"/>
              <a:gd name="connsiteY2" fmla="*/ 0 h 2314220"/>
              <a:gd name="connsiteX3" fmla="*/ 1855797 w 1861774"/>
              <a:gd name="connsiteY3" fmla="*/ 2314220 h 2314220"/>
              <a:gd name="connsiteX4" fmla="*/ 0 w 1861774"/>
              <a:gd name="connsiteY4" fmla="*/ 2314220 h 2314220"/>
              <a:gd name="connsiteX5" fmla="*/ 5976 w 1861774"/>
              <a:gd name="connsiteY5" fmla="*/ 6034 h 2314220"/>
              <a:gd name="connsiteX0" fmla="*/ 5976 w 1861774"/>
              <a:gd name="connsiteY0" fmla="*/ 9706 h 2317892"/>
              <a:gd name="connsiteX1" fmla="*/ 824752 w 1861774"/>
              <a:gd name="connsiteY1" fmla="*/ 0 h 2317892"/>
              <a:gd name="connsiteX2" fmla="*/ 1861774 w 1861774"/>
              <a:gd name="connsiteY2" fmla="*/ 3672 h 2317892"/>
              <a:gd name="connsiteX3" fmla="*/ 1855797 w 1861774"/>
              <a:gd name="connsiteY3" fmla="*/ 2317892 h 2317892"/>
              <a:gd name="connsiteX4" fmla="*/ 0 w 1861774"/>
              <a:gd name="connsiteY4" fmla="*/ 2317892 h 2317892"/>
              <a:gd name="connsiteX5" fmla="*/ 5976 w 1861774"/>
              <a:gd name="connsiteY5" fmla="*/ 9706 h 2317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1774" h="2317892">
                <a:moveTo>
                  <a:pt x="5976" y="9706"/>
                </a:moveTo>
                <a:lnTo>
                  <a:pt x="824752" y="0"/>
                </a:lnTo>
                <a:lnTo>
                  <a:pt x="1861774" y="3672"/>
                </a:lnTo>
                <a:cubicBezTo>
                  <a:pt x="1859782" y="775079"/>
                  <a:pt x="1857789" y="1546485"/>
                  <a:pt x="1855797" y="2317892"/>
                </a:cubicBezTo>
                <a:lnTo>
                  <a:pt x="0" y="2317892"/>
                </a:lnTo>
                <a:lnTo>
                  <a:pt x="5976" y="9706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Données 19"/>
          <p:cNvSpPr/>
          <p:nvPr/>
        </p:nvSpPr>
        <p:spPr>
          <a:xfrm rot="5400000">
            <a:off x="9127120" y="4206070"/>
            <a:ext cx="1783121" cy="47872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358 w 10000"/>
              <a:gd name="connsiteY3" fmla="*/ 9741 h 10000"/>
              <a:gd name="connsiteX4" fmla="*/ 0 w 10000"/>
              <a:gd name="connsiteY4" fmla="*/ 10000 h 10000"/>
              <a:gd name="connsiteX0" fmla="*/ 0 w 9805"/>
              <a:gd name="connsiteY0" fmla="*/ 10000 h 10000"/>
              <a:gd name="connsiteX1" fmla="*/ 2000 w 9805"/>
              <a:gd name="connsiteY1" fmla="*/ 0 h 10000"/>
              <a:gd name="connsiteX2" fmla="*/ 9805 w 9805"/>
              <a:gd name="connsiteY2" fmla="*/ 389 h 10000"/>
              <a:gd name="connsiteX3" fmla="*/ 8358 w 9805"/>
              <a:gd name="connsiteY3" fmla="*/ 9741 h 10000"/>
              <a:gd name="connsiteX4" fmla="*/ 0 w 9805"/>
              <a:gd name="connsiteY4" fmla="*/ 10000 h 10000"/>
              <a:gd name="connsiteX0" fmla="*/ 0 w 9934"/>
              <a:gd name="connsiteY0" fmla="*/ 9482 h 9741"/>
              <a:gd name="connsiteX1" fmla="*/ 1974 w 9934"/>
              <a:gd name="connsiteY1" fmla="*/ 0 h 9741"/>
              <a:gd name="connsiteX2" fmla="*/ 9934 w 9934"/>
              <a:gd name="connsiteY2" fmla="*/ 389 h 9741"/>
              <a:gd name="connsiteX3" fmla="*/ 8458 w 9934"/>
              <a:gd name="connsiteY3" fmla="*/ 9741 h 9741"/>
              <a:gd name="connsiteX4" fmla="*/ 0 w 9934"/>
              <a:gd name="connsiteY4" fmla="*/ 9482 h 9741"/>
              <a:gd name="connsiteX0" fmla="*/ 0 w 10000"/>
              <a:gd name="connsiteY0" fmla="*/ 10112 h 10378"/>
              <a:gd name="connsiteX1" fmla="*/ 1987 w 10000"/>
              <a:gd name="connsiteY1" fmla="*/ 378 h 10378"/>
              <a:gd name="connsiteX2" fmla="*/ 10000 w 10000"/>
              <a:gd name="connsiteY2" fmla="*/ 0 h 10378"/>
              <a:gd name="connsiteX3" fmla="*/ 8514 w 10000"/>
              <a:gd name="connsiteY3" fmla="*/ 10378 h 10378"/>
              <a:gd name="connsiteX4" fmla="*/ 0 w 10000"/>
              <a:gd name="connsiteY4" fmla="*/ 10112 h 1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378">
                <a:moveTo>
                  <a:pt x="0" y="10112"/>
                </a:moveTo>
                <a:lnTo>
                  <a:pt x="1987" y="378"/>
                </a:lnTo>
                <a:lnTo>
                  <a:pt x="10000" y="0"/>
                </a:lnTo>
                <a:lnTo>
                  <a:pt x="8514" y="10378"/>
                </a:lnTo>
                <a:lnTo>
                  <a:pt x="0" y="10112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isocèle 9"/>
          <p:cNvSpPr/>
          <p:nvPr/>
        </p:nvSpPr>
        <p:spPr>
          <a:xfrm rot="16200000">
            <a:off x="9567734" y="3244818"/>
            <a:ext cx="904858" cy="457773"/>
          </a:xfrm>
          <a:custGeom>
            <a:avLst/>
            <a:gdLst>
              <a:gd name="connsiteX0" fmla="*/ 0 w 975176"/>
              <a:gd name="connsiteY0" fmla="*/ 470854 h 470854"/>
              <a:gd name="connsiteX1" fmla="*/ 391309 w 975176"/>
              <a:gd name="connsiteY1" fmla="*/ 0 h 470854"/>
              <a:gd name="connsiteX2" fmla="*/ 975176 w 975176"/>
              <a:gd name="connsiteY2" fmla="*/ 470854 h 470854"/>
              <a:gd name="connsiteX3" fmla="*/ 0 w 975176"/>
              <a:gd name="connsiteY3" fmla="*/ 470854 h 470854"/>
              <a:gd name="connsiteX0" fmla="*/ 0 w 956126"/>
              <a:gd name="connsiteY0" fmla="*/ 470854 h 470854"/>
              <a:gd name="connsiteX1" fmla="*/ 372259 w 956126"/>
              <a:gd name="connsiteY1" fmla="*/ 0 h 470854"/>
              <a:gd name="connsiteX2" fmla="*/ 956126 w 956126"/>
              <a:gd name="connsiteY2" fmla="*/ 470854 h 470854"/>
              <a:gd name="connsiteX3" fmla="*/ 0 w 956126"/>
              <a:gd name="connsiteY3" fmla="*/ 470854 h 470854"/>
              <a:gd name="connsiteX0" fmla="*/ 0 w 956126"/>
              <a:gd name="connsiteY0" fmla="*/ 463710 h 463710"/>
              <a:gd name="connsiteX1" fmla="*/ 372259 w 956126"/>
              <a:gd name="connsiteY1" fmla="*/ 0 h 463710"/>
              <a:gd name="connsiteX2" fmla="*/ 956126 w 956126"/>
              <a:gd name="connsiteY2" fmla="*/ 463710 h 463710"/>
              <a:gd name="connsiteX3" fmla="*/ 0 w 956126"/>
              <a:gd name="connsiteY3" fmla="*/ 463710 h 463710"/>
              <a:gd name="connsiteX0" fmla="*/ 0 w 925170"/>
              <a:gd name="connsiteY0" fmla="*/ 463710 h 466091"/>
              <a:gd name="connsiteX1" fmla="*/ 372259 w 925170"/>
              <a:gd name="connsiteY1" fmla="*/ 0 h 466091"/>
              <a:gd name="connsiteX2" fmla="*/ 925170 w 925170"/>
              <a:gd name="connsiteY2" fmla="*/ 466091 h 466091"/>
              <a:gd name="connsiteX3" fmla="*/ 0 w 925170"/>
              <a:gd name="connsiteY3" fmla="*/ 463710 h 466091"/>
              <a:gd name="connsiteX0" fmla="*/ 0 w 925170"/>
              <a:gd name="connsiteY0" fmla="*/ 456563 h 458944"/>
              <a:gd name="connsiteX1" fmla="*/ 372259 w 925170"/>
              <a:gd name="connsiteY1" fmla="*/ 0 h 458944"/>
              <a:gd name="connsiteX2" fmla="*/ 925170 w 925170"/>
              <a:gd name="connsiteY2" fmla="*/ 458944 h 458944"/>
              <a:gd name="connsiteX3" fmla="*/ 0 w 925170"/>
              <a:gd name="connsiteY3" fmla="*/ 456563 h 458944"/>
              <a:gd name="connsiteX0" fmla="*/ 0 w 918026"/>
              <a:gd name="connsiteY0" fmla="*/ 456563 h 458944"/>
              <a:gd name="connsiteX1" fmla="*/ 365115 w 918026"/>
              <a:gd name="connsiteY1" fmla="*/ 0 h 458944"/>
              <a:gd name="connsiteX2" fmla="*/ 918026 w 918026"/>
              <a:gd name="connsiteY2" fmla="*/ 458944 h 458944"/>
              <a:gd name="connsiteX3" fmla="*/ 0 w 918026"/>
              <a:gd name="connsiteY3" fmla="*/ 456563 h 458944"/>
              <a:gd name="connsiteX0" fmla="*/ 0 w 922788"/>
              <a:gd name="connsiteY0" fmla="*/ 458944 h 458944"/>
              <a:gd name="connsiteX1" fmla="*/ 369877 w 922788"/>
              <a:gd name="connsiteY1" fmla="*/ 0 h 458944"/>
              <a:gd name="connsiteX2" fmla="*/ 922788 w 922788"/>
              <a:gd name="connsiteY2" fmla="*/ 458944 h 458944"/>
              <a:gd name="connsiteX3" fmla="*/ 0 w 922788"/>
              <a:gd name="connsiteY3" fmla="*/ 458944 h 458944"/>
              <a:gd name="connsiteX0" fmla="*/ 0 w 922788"/>
              <a:gd name="connsiteY0" fmla="*/ 451800 h 458944"/>
              <a:gd name="connsiteX1" fmla="*/ 369877 w 922788"/>
              <a:gd name="connsiteY1" fmla="*/ 0 h 458944"/>
              <a:gd name="connsiteX2" fmla="*/ 922788 w 922788"/>
              <a:gd name="connsiteY2" fmla="*/ 458944 h 458944"/>
              <a:gd name="connsiteX3" fmla="*/ 0 w 922788"/>
              <a:gd name="connsiteY3" fmla="*/ 451800 h 458944"/>
              <a:gd name="connsiteX0" fmla="*/ 0 w 922788"/>
              <a:gd name="connsiteY0" fmla="*/ 451800 h 458944"/>
              <a:gd name="connsiteX1" fmla="*/ 351948 w 922788"/>
              <a:gd name="connsiteY1" fmla="*/ 0 h 458944"/>
              <a:gd name="connsiteX2" fmla="*/ 922788 w 922788"/>
              <a:gd name="connsiteY2" fmla="*/ 458944 h 458944"/>
              <a:gd name="connsiteX3" fmla="*/ 0 w 922788"/>
              <a:gd name="connsiteY3" fmla="*/ 451800 h 458944"/>
              <a:gd name="connsiteX0" fmla="*/ 0 w 904858"/>
              <a:gd name="connsiteY0" fmla="*/ 469729 h 469729"/>
              <a:gd name="connsiteX1" fmla="*/ 334018 w 904858"/>
              <a:gd name="connsiteY1" fmla="*/ 0 h 469729"/>
              <a:gd name="connsiteX2" fmla="*/ 904858 w 904858"/>
              <a:gd name="connsiteY2" fmla="*/ 458944 h 469729"/>
              <a:gd name="connsiteX3" fmla="*/ 0 w 904858"/>
              <a:gd name="connsiteY3" fmla="*/ 469729 h 469729"/>
              <a:gd name="connsiteX0" fmla="*/ 0 w 904858"/>
              <a:gd name="connsiteY0" fmla="*/ 457773 h 457773"/>
              <a:gd name="connsiteX1" fmla="*/ 357924 w 904858"/>
              <a:gd name="connsiteY1" fmla="*/ 0 h 457773"/>
              <a:gd name="connsiteX2" fmla="*/ 904858 w 904858"/>
              <a:gd name="connsiteY2" fmla="*/ 446988 h 457773"/>
              <a:gd name="connsiteX3" fmla="*/ 0 w 904858"/>
              <a:gd name="connsiteY3" fmla="*/ 457773 h 45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858" h="457773">
                <a:moveTo>
                  <a:pt x="0" y="457773"/>
                </a:moveTo>
                <a:lnTo>
                  <a:pt x="357924" y="0"/>
                </a:lnTo>
                <a:lnTo>
                  <a:pt x="904858" y="446988"/>
                </a:lnTo>
                <a:lnTo>
                  <a:pt x="0" y="457773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isocèle 10"/>
          <p:cNvSpPr/>
          <p:nvPr/>
        </p:nvSpPr>
        <p:spPr>
          <a:xfrm rot="5400000">
            <a:off x="9613019" y="5215920"/>
            <a:ext cx="770024" cy="461327"/>
          </a:xfrm>
          <a:custGeom>
            <a:avLst/>
            <a:gdLst>
              <a:gd name="connsiteX0" fmla="*/ 0 w 913951"/>
              <a:gd name="connsiteY0" fmla="*/ 470852 h 470852"/>
              <a:gd name="connsiteX1" fmla="*/ 384335 w 913951"/>
              <a:gd name="connsiteY1" fmla="*/ 0 h 470852"/>
              <a:gd name="connsiteX2" fmla="*/ 913951 w 913951"/>
              <a:gd name="connsiteY2" fmla="*/ 470852 h 470852"/>
              <a:gd name="connsiteX3" fmla="*/ 0 w 913951"/>
              <a:gd name="connsiteY3" fmla="*/ 470852 h 470852"/>
              <a:gd name="connsiteX0" fmla="*/ 0 w 902042"/>
              <a:gd name="connsiteY0" fmla="*/ 473233 h 473233"/>
              <a:gd name="connsiteX1" fmla="*/ 372426 w 902042"/>
              <a:gd name="connsiteY1" fmla="*/ 0 h 473233"/>
              <a:gd name="connsiteX2" fmla="*/ 902042 w 902042"/>
              <a:gd name="connsiteY2" fmla="*/ 470852 h 473233"/>
              <a:gd name="connsiteX3" fmla="*/ 0 w 902042"/>
              <a:gd name="connsiteY3" fmla="*/ 473233 h 473233"/>
              <a:gd name="connsiteX0" fmla="*/ 0 w 902042"/>
              <a:gd name="connsiteY0" fmla="*/ 463708 h 463708"/>
              <a:gd name="connsiteX1" fmla="*/ 372429 w 902042"/>
              <a:gd name="connsiteY1" fmla="*/ 0 h 463708"/>
              <a:gd name="connsiteX2" fmla="*/ 902042 w 902042"/>
              <a:gd name="connsiteY2" fmla="*/ 461327 h 463708"/>
              <a:gd name="connsiteX3" fmla="*/ 0 w 902042"/>
              <a:gd name="connsiteY3" fmla="*/ 463708 h 463708"/>
              <a:gd name="connsiteX0" fmla="*/ 0 w 902042"/>
              <a:gd name="connsiteY0" fmla="*/ 463708 h 463708"/>
              <a:gd name="connsiteX1" fmla="*/ 372429 w 902042"/>
              <a:gd name="connsiteY1" fmla="*/ 0 h 463708"/>
              <a:gd name="connsiteX2" fmla="*/ 902042 w 902042"/>
              <a:gd name="connsiteY2" fmla="*/ 461327 h 463708"/>
              <a:gd name="connsiteX3" fmla="*/ 0 w 902042"/>
              <a:gd name="connsiteY3" fmla="*/ 463708 h 463708"/>
              <a:gd name="connsiteX0" fmla="*/ 0 w 909186"/>
              <a:gd name="connsiteY0" fmla="*/ 461327 h 461327"/>
              <a:gd name="connsiteX1" fmla="*/ 379573 w 909186"/>
              <a:gd name="connsiteY1" fmla="*/ 0 h 461327"/>
              <a:gd name="connsiteX2" fmla="*/ 909186 w 909186"/>
              <a:gd name="connsiteY2" fmla="*/ 461327 h 461327"/>
              <a:gd name="connsiteX3" fmla="*/ 0 w 909186"/>
              <a:gd name="connsiteY3" fmla="*/ 461327 h 461327"/>
              <a:gd name="connsiteX0" fmla="*/ 0 w 909186"/>
              <a:gd name="connsiteY0" fmla="*/ 443397 h 443397"/>
              <a:gd name="connsiteX1" fmla="*/ 328182 w 909186"/>
              <a:gd name="connsiteY1" fmla="*/ 0 h 443397"/>
              <a:gd name="connsiteX2" fmla="*/ 909186 w 909186"/>
              <a:gd name="connsiteY2" fmla="*/ 443397 h 443397"/>
              <a:gd name="connsiteX3" fmla="*/ 0 w 909186"/>
              <a:gd name="connsiteY3" fmla="*/ 443397 h 443397"/>
              <a:gd name="connsiteX0" fmla="*/ 0 w 945894"/>
              <a:gd name="connsiteY0" fmla="*/ 443397 h 443397"/>
              <a:gd name="connsiteX1" fmla="*/ 328182 w 945894"/>
              <a:gd name="connsiteY1" fmla="*/ 0 h 443397"/>
              <a:gd name="connsiteX2" fmla="*/ 945894 w 945894"/>
              <a:gd name="connsiteY2" fmla="*/ 437421 h 443397"/>
              <a:gd name="connsiteX3" fmla="*/ 0 w 945894"/>
              <a:gd name="connsiteY3" fmla="*/ 443397 h 443397"/>
              <a:gd name="connsiteX0" fmla="*/ 0 w 945894"/>
              <a:gd name="connsiteY0" fmla="*/ 461327 h 461327"/>
              <a:gd name="connsiteX1" fmla="*/ 328185 w 945894"/>
              <a:gd name="connsiteY1" fmla="*/ 0 h 461327"/>
              <a:gd name="connsiteX2" fmla="*/ 945894 w 945894"/>
              <a:gd name="connsiteY2" fmla="*/ 455351 h 461327"/>
              <a:gd name="connsiteX3" fmla="*/ 0 w 945894"/>
              <a:gd name="connsiteY3" fmla="*/ 461327 h 46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894" h="461327">
                <a:moveTo>
                  <a:pt x="0" y="461327"/>
                </a:moveTo>
                <a:lnTo>
                  <a:pt x="328185" y="0"/>
                </a:lnTo>
                <a:cubicBezTo>
                  <a:pt x="495198" y="160919"/>
                  <a:pt x="769356" y="301575"/>
                  <a:pt x="945894" y="455351"/>
                </a:cubicBezTo>
                <a:lnTo>
                  <a:pt x="0" y="461327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7966894" y="2999827"/>
            <a:ext cx="424072" cy="532251"/>
          </a:xfrm>
          <a:custGeom>
            <a:avLst/>
            <a:gdLst>
              <a:gd name="connsiteX0" fmla="*/ 0 w 346376"/>
              <a:gd name="connsiteY0" fmla="*/ 532251 h 532251"/>
              <a:gd name="connsiteX1" fmla="*/ 346376 w 346376"/>
              <a:gd name="connsiteY1" fmla="*/ 0 h 532251"/>
              <a:gd name="connsiteX2" fmla="*/ 346376 w 346376"/>
              <a:gd name="connsiteY2" fmla="*/ 532251 h 532251"/>
              <a:gd name="connsiteX3" fmla="*/ 0 w 346376"/>
              <a:gd name="connsiteY3" fmla="*/ 532251 h 532251"/>
              <a:gd name="connsiteX0" fmla="*/ 0 w 406141"/>
              <a:gd name="connsiteY0" fmla="*/ 532251 h 532251"/>
              <a:gd name="connsiteX1" fmla="*/ 406141 w 406141"/>
              <a:gd name="connsiteY1" fmla="*/ 0 h 532251"/>
              <a:gd name="connsiteX2" fmla="*/ 406141 w 406141"/>
              <a:gd name="connsiteY2" fmla="*/ 532251 h 532251"/>
              <a:gd name="connsiteX3" fmla="*/ 0 w 406141"/>
              <a:gd name="connsiteY3" fmla="*/ 532251 h 53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141" h="532251">
                <a:moveTo>
                  <a:pt x="0" y="532251"/>
                </a:moveTo>
                <a:lnTo>
                  <a:pt x="406141" y="0"/>
                </a:lnTo>
                <a:lnTo>
                  <a:pt x="406141" y="532251"/>
                </a:lnTo>
                <a:lnTo>
                  <a:pt x="0" y="532251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58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rganigramme : Données 23"/>
          <p:cNvSpPr/>
          <p:nvPr/>
        </p:nvSpPr>
        <p:spPr>
          <a:xfrm>
            <a:off x="9237770" y="3366279"/>
            <a:ext cx="933253" cy="190726"/>
          </a:xfrm>
          <a:prstGeom prst="flowChartInputOutpu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647" y="188259"/>
            <a:ext cx="11282081" cy="1229379"/>
          </a:xfrm>
        </p:spPr>
        <p:txBody>
          <a:bodyPr/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sz="3600" dirty="0" smtClean="0"/>
              <a:t>#</a:t>
            </a:r>
            <a:r>
              <a:rPr lang="fr-CA" sz="3600" dirty="0"/>
              <a:t>4 </a:t>
            </a:r>
            <a:r>
              <a:rPr lang="fr-CA" sz="3600" dirty="0" smtClean="0"/>
              <a:t> 3) Aire de la base avec bouchon du prisme</a:t>
            </a:r>
            <a:endParaRPr lang="fr-CA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614" y="2271202"/>
            <a:ext cx="4096867" cy="431634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95459" y="2498501"/>
            <a:ext cx="65682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A</a:t>
            </a:r>
            <a:r>
              <a:rPr lang="fr-CA" sz="3600" baseline="-25000" dirty="0" smtClean="0"/>
              <a:t>T</a:t>
            </a:r>
            <a:r>
              <a:rPr lang="fr-CA" sz="3600" dirty="0" smtClean="0"/>
              <a:t> = A</a:t>
            </a:r>
            <a:r>
              <a:rPr lang="fr-CA" sz="3600" baseline="-25000" dirty="0" smtClean="0"/>
              <a:t>B prisme</a:t>
            </a:r>
            <a:r>
              <a:rPr lang="fr-CA" sz="3600" dirty="0" smtClean="0"/>
              <a:t> – A</a:t>
            </a:r>
            <a:r>
              <a:rPr lang="fr-CA" sz="3600" baseline="-25000" dirty="0" smtClean="0"/>
              <a:t>B bouchon</a:t>
            </a:r>
          </a:p>
          <a:p>
            <a:r>
              <a:rPr lang="fr-CA" sz="3600" baseline="-25000" dirty="0" smtClean="0"/>
              <a:t> </a:t>
            </a:r>
            <a:r>
              <a:rPr lang="fr-CA" sz="3600" dirty="0" smtClean="0"/>
              <a:t>    = 70 – c</a:t>
            </a:r>
            <a:r>
              <a:rPr lang="fr-CA" sz="3600" baseline="30000" dirty="0" smtClean="0"/>
              <a:t>2</a:t>
            </a:r>
          </a:p>
          <a:p>
            <a:r>
              <a:rPr lang="fr-CA" sz="3600" baseline="-25000" dirty="0"/>
              <a:t> </a:t>
            </a:r>
            <a:r>
              <a:rPr lang="fr-CA" sz="3600" baseline="-25000" dirty="0" smtClean="0"/>
              <a:t>      </a:t>
            </a:r>
            <a:r>
              <a:rPr lang="fr-CA" sz="3600" dirty="0" smtClean="0"/>
              <a:t>= 70 – 4</a:t>
            </a:r>
            <a:r>
              <a:rPr lang="fr-CA" sz="3600" baseline="30000" dirty="0" smtClean="0"/>
              <a:t>2</a:t>
            </a:r>
            <a:r>
              <a:rPr lang="fr-CA" sz="3600" dirty="0" smtClean="0"/>
              <a:t> </a:t>
            </a:r>
            <a:endParaRPr lang="fr-CA" sz="3600" baseline="-25000" dirty="0" smtClean="0"/>
          </a:p>
          <a:p>
            <a:r>
              <a:rPr lang="fr-CA" sz="3600" baseline="-25000" dirty="0"/>
              <a:t> </a:t>
            </a:r>
            <a:r>
              <a:rPr lang="fr-CA" sz="3600" dirty="0" smtClean="0"/>
              <a:t>    = 54 cm</a:t>
            </a:r>
            <a:r>
              <a:rPr lang="fr-CA" sz="3600" baseline="30000" dirty="0" smtClean="0"/>
              <a:t>2</a:t>
            </a:r>
          </a:p>
        </p:txBody>
      </p:sp>
      <p:sp>
        <p:nvSpPr>
          <p:cNvPr id="6" name="Organigramme : Données 5"/>
          <p:cNvSpPr/>
          <p:nvPr/>
        </p:nvSpPr>
        <p:spPr>
          <a:xfrm>
            <a:off x="8645630" y="3185233"/>
            <a:ext cx="2244831" cy="527312"/>
          </a:xfrm>
          <a:prstGeom prst="flowChartInputOutput">
            <a:avLst/>
          </a:pr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57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#4 </a:t>
            </a:r>
            <a:r>
              <a:rPr lang="fr-CA" dirty="0" smtClean="0"/>
              <a:t> 4) Aire </a:t>
            </a:r>
            <a:r>
              <a:rPr lang="fr-CA" dirty="0"/>
              <a:t>latérale du </a:t>
            </a:r>
            <a:r>
              <a:rPr lang="fr-CA" dirty="0" smtClean="0"/>
              <a:t>bouchon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133" y="2107535"/>
            <a:ext cx="4096867" cy="431634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56068" y="2601532"/>
            <a:ext cx="5653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/>
              <a:t>A</a:t>
            </a:r>
            <a:r>
              <a:rPr lang="fr-CA" sz="3600" baseline="-25000" dirty="0" smtClean="0"/>
              <a:t>L</a:t>
            </a:r>
            <a:r>
              <a:rPr lang="fr-CA" sz="3600" dirty="0" smtClean="0"/>
              <a:t> = PB x h </a:t>
            </a:r>
          </a:p>
          <a:p>
            <a:r>
              <a:rPr lang="fr-CA" sz="3600" dirty="0" smtClean="0"/>
              <a:t>       = 4 x 4 x 4</a:t>
            </a:r>
          </a:p>
          <a:p>
            <a:r>
              <a:rPr lang="fr-CA" sz="3600" dirty="0"/>
              <a:t> </a:t>
            </a:r>
            <a:r>
              <a:rPr lang="fr-CA" sz="3600" dirty="0" smtClean="0"/>
              <a:t>      = 64 cm</a:t>
            </a:r>
            <a:r>
              <a:rPr lang="fr-CA" sz="3600" baseline="30000" dirty="0" smtClean="0"/>
              <a:t>2</a:t>
            </a:r>
            <a:endParaRPr lang="fr-CA" sz="3600" dirty="0"/>
          </a:p>
        </p:txBody>
      </p:sp>
      <p:sp>
        <p:nvSpPr>
          <p:cNvPr id="4" name="Rectangle 3"/>
          <p:cNvSpPr/>
          <p:nvPr/>
        </p:nvSpPr>
        <p:spPr>
          <a:xfrm>
            <a:off x="9156700" y="2686050"/>
            <a:ext cx="716542" cy="730429"/>
          </a:xfrm>
          <a:prstGeom prst="rect">
            <a:avLst/>
          </a:pr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onnées 5"/>
          <p:cNvSpPr/>
          <p:nvPr/>
        </p:nvSpPr>
        <p:spPr>
          <a:xfrm rot="5400000" flipH="1">
            <a:off x="9528053" y="2815365"/>
            <a:ext cx="946301" cy="25592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539"/>
              <a:gd name="connsiteY0" fmla="*/ 10000 h 10000"/>
              <a:gd name="connsiteX1" fmla="*/ 2000 w 10539"/>
              <a:gd name="connsiteY1" fmla="*/ 0 h 10000"/>
              <a:gd name="connsiteX2" fmla="*/ 10539 w 10539"/>
              <a:gd name="connsiteY2" fmla="*/ 423 h 10000"/>
              <a:gd name="connsiteX3" fmla="*/ 8000 w 10539"/>
              <a:gd name="connsiteY3" fmla="*/ 10000 h 10000"/>
              <a:gd name="connsiteX4" fmla="*/ 0 w 10539"/>
              <a:gd name="connsiteY4" fmla="*/ 10000 h 10000"/>
              <a:gd name="connsiteX0" fmla="*/ 0 w 10539"/>
              <a:gd name="connsiteY0" fmla="*/ 10203 h 10203"/>
              <a:gd name="connsiteX1" fmla="*/ 2000 w 10539"/>
              <a:gd name="connsiteY1" fmla="*/ 203 h 10203"/>
              <a:gd name="connsiteX2" fmla="*/ 10539 w 10539"/>
              <a:gd name="connsiteY2" fmla="*/ 626 h 10203"/>
              <a:gd name="connsiteX3" fmla="*/ 8000 w 10539"/>
              <a:gd name="connsiteY3" fmla="*/ 10203 h 10203"/>
              <a:gd name="connsiteX4" fmla="*/ 0 w 10539"/>
              <a:gd name="connsiteY4" fmla="*/ 10203 h 10203"/>
              <a:gd name="connsiteX0" fmla="*/ 0 w 10539"/>
              <a:gd name="connsiteY0" fmla="*/ 10423 h 10423"/>
              <a:gd name="connsiteX1" fmla="*/ 2636 w 10539"/>
              <a:gd name="connsiteY1" fmla="*/ 0 h 10423"/>
              <a:gd name="connsiteX2" fmla="*/ 10539 w 10539"/>
              <a:gd name="connsiteY2" fmla="*/ 846 h 10423"/>
              <a:gd name="connsiteX3" fmla="*/ 8000 w 10539"/>
              <a:gd name="connsiteY3" fmla="*/ 10423 h 10423"/>
              <a:gd name="connsiteX4" fmla="*/ 0 w 10539"/>
              <a:gd name="connsiteY4" fmla="*/ 10423 h 1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39" h="10423">
                <a:moveTo>
                  <a:pt x="0" y="10423"/>
                </a:moveTo>
                <a:lnTo>
                  <a:pt x="2636" y="0"/>
                </a:lnTo>
                <a:cubicBezTo>
                  <a:pt x="5482" y="141"/>
                  <a:pt x="7693" y="-353"/>
                  <a:pt x="10539" y="846"/>
                </a:cubicBezTo>
                <a:lnTo>
                  <a:pt x="8000" y="10423"/>
                </a:lnTo>
                <a:lnTo>
                  <a:pt x="0" y="10423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896896" cy="970450"/>
          </a:xfrm>
        </p:spPr>
        <p:txBody>
          <a:bodyPr/>
          <a:lstStyle/>
          <a:p>
            <a:r>
              <a:rPr lang="fr-CA" dirty="0" smtClean="0"/>
              <a:t>#4  5) Aire latérale de la pyramide creusée 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9" y="2124620"/>
            <a:ext cx="4096867" cy="43163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605307" y="2408349"/>
                <a:ext cx="6104586" cy="4116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fr-CA" u="sng" dirty="0" smtClean="0"/>
                  <a:t>Apothème de la pyramide creusée</a:t>
                </a:r>
              </a:p>
              <a:p>
                <a:endParaRPr lang="fr-CA" u="sng" dirty="0"/>
              </a:p>
              <a:p>
                <a:r>
                  <a:rPr lang="fr-CA" dirty="0" smtClean="0"/>
                  <a:t>A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+ b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= c</a:t>
                </a:r>
                <a:r>
                  <a:rPr lang="fr-CA" baseline="30000" dirty="0" smtClean="0"/>
                  <a:t>2</a:t>
                </a:r>
              </a:p>
              <a:p>
                <a:r>
                  <a:rPr lang="fr-CA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CA" dirty="0" smtClean="0"/>
                  <a:t>)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+ 2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= c</a:t>
                </a:r>
                <a:r>
                  <a:rPr lang="fr-CA" baseline="30000" dirty="0" smtClean="0"/>
                  <a:t>2</a:t>
                </a:r>
              </a:p>
              <a:p>
                <a:r>
                  <a:rPr lang="fr-CA" dirty="0" smtClean="0"/>
                  <a:t>4 + 4 = c</a:t>
                </a:r>
                <a:r>
                  <a:rPr lang="fr-CA" baseline="30000" dirty="0" smtClean="0"/>
                  <a:t>2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8 </m:t>
                        </m:r>
                      </m:e>
                    </m:rad>
                  </m:oMath>
                </a14:m>
                <a:r>
                  <a:rPr lang="fr-CA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CA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fr-CA" dirty="0" smtClean="0"/>
              </a:p>
              <a:p>
                <a:endParaRPr lang="fr-CA" dirty="0"/>
              </a:p>
              <a:p>
                <a:r>
                  <a:rPr lang="fr-CA" dirty="0" smtClean="0"/>
                  <a:t>2) </a:t>
                </a:r>
                <a:r>
                  <a:rPr lang="fr-CA" u="sng" dirty="0" smtClean="0"/>
                  <a:t>Aire latérale de la pyramide creusée</a:t>
                </a:r>
              </a:p>
              <a:p>
                <a:endParaRPr lang="fr-CA" u="sng" dirty="0"/>
              </a:p>
              <a:p>
                <a:r>
                  <a:rPr lang="fr-CA" dirty="0" smtClean="0"/>
                  <a:t>A</a:t>
                </a:r>
                <a:r>
                  <a:rPr lang="fr-CA" baseline="-25000" dirty="0"/>
                  <a:t>L</a:t>
                </a:r>
                <a:r>
                  <a:rPr lang="fr-CA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𝑝𝑏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𝑎𝑝</m:t>
                        </m:r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CA" dirty="0" smtClean="0"/>
                  <a:t> </a:t>
                </a:r>
              </a:p>
              <a:p>
                <a:r>
                  <a:rPr lang="fr-CA" dirty="0" smtClean="0"/>
                  <a:t>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4 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4 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fr-CA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CA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rad>
                      </m:num>
                      <m:den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fr-CA" dirty="0" smtClean="0"/>
              </a:p>
              <a:p>
                <a:r>
                  <a:rPr lang="fr-CA" dirty="0"/>
                  <a:t> </a:t>
                </a:r>
                <a:r>
                  <a:rPr lang="fr-CA" dirty="0" smtClean="0"/>
                  <a:t>      = 16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CA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fr-CA" dirty="0" smtClean="0"/>
                  <a:t> </a:t>
                </a:r>
              </a:p>
              <a:p>
                <a:endParaRPr lang="fr-CA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07" y="2408349"/>
                <a:ext cx="6104586" cy="4116833"/>
              </a:xfrm>
              <a:prstGeom prst="rect">
                <a:avLst/>
              </a:prstGeom>
              <a:blipFill rotWithShape="0">
                <a:blip r:embed="rId3"/>
                <a:stretch>
                  <a:fillRect l="-798" t="-741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riangle isocèle 5"/>
          <p:cNvSpPr/>
          <p:nvPr/>
        </p:nvSpPr>
        <p:spPr>
          <a:xfrm flipV="1">
            <a:off x="8860751" y="2709437"/>
            <a:ext cx="754303" cy="387806"/>
          </a:xfrm>
          <a:custGeom>
            <a:avLst/>
            <a:gdLst>
              <a:gd name="connsiteX0" fmla="*/ 0 w 695806"/>
              <a:gd name="connsiteY0" fmla="*/ 384727 h 384727"/>
              <a:gd name="connsiteX1" fmla="*/ 444293 w 695806"/>
              <a:gd name="connsiteY1" fmla="*/ 0 h 384727"/>
              <a:gd name="connsiteX2" fmla="*/ 695806 w 695806"/>
              <a:gd name="connsiteY2" fmla="*/ 384727 h 384727"/>
              <a:gd name="connsiteX3" fmla="*/ 0 w 695806"/>
              <a:gd name="connsiteY3" fmla="*/ 384727 h 384727"/>
              <a:gd name="connsiteX0" fmla="*/ 0 w 754303"/>
              <a:gd name="connsiteY0" fmla="*/ 384727 h 387806"/>
              <a:gd name="connsiteX1" fmla="*/ 444293 w 754303"/>
              <a:gd name="connsiteY1" fmla="*/ 0 h 387806"/>
              <a:gd name="connsiteX2" fmla="*/ 754303 w 754303"/>
              <a:gd name="connsiteY2" fmla="*/ 387806 h 387806"/>
              <a:gd name="connsiteX3" fmla="*/ 0 w 754303"/>
              <a:gd name="connsiteY3" fmla="*/ 384727 h 387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303" h="387806">
                <a:moveTo>
                  <a:pt x="0" y="384727"/>
                </a:moveTo>
                <a:lnTo>
                  <a:pt x="444293" y="0"/>
                </a:lnTo>
                <a:lnTo>
                  <a:pt x="754303" y="387806"/>
                </a:lnTo>
                <a:lnTo>
                  <a:pt x="0" y="384727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Données 6"/>
          <p:cNvSpPr/>
          <p:nvPr/>
        </p:nvSpPr>
        <p:spPr>
          <a:xfrm>
            <a:off x="8833054" y="2453794"/>
            <a:ext cx="988279" cy="258613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97 w 10000"/>
              <a:gd name="connsiteY1" fmla="*/ 269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295"/>
              <a:gd name="connsiteY0" fmla="*/ 10404 h 10404"/>
              <a:gd name="connsiteX1" fmla="*/ 2492 w 10295"/>
              <a:gd name="connsiteY1" fmla="*/ 269 h 10404"/>
              <a:gd name="connsiteX2" fmla="*/ 10295 w 10295"/>
              <a:gd name="connsiteY2" fmla="*/ 0 h 10404"/>
              <a:gd name="connsiteX3" fmla="*/ 8295 w 10295"/>
              <a:gd name="connsiteY3" fmla="*/ 10000 h 10404"/>
              <a:gd name="connsiteX4" fmla="*/ 0 w 10295"/>
              <a:gd name="connsiteY4" fmla="*/ 10404 h 10404"/>
              <a:gd name="connsiteX0" fmla="*/ 0 w 10295"/>
              <a:gd name="connsiteY0" fmla="*/ 10404 h 10404"/>
              <a:gd name="connsiteX1" fmla="*/ 2492 w 10295"/>
              <a:gd name="connsiteY1" fmla="*/ 269 h 10404"/>
              <a:gd name="connsiteX2" fmla="*/ 10295 w 10295"/>
              <a:gd name="connsiteY2" fmla="*/ 0 h 10404"/>
              <a:gd name="connsiteX3" fmla="*/ 8066 w 10295"/>
              <a:gd name="connsiteY3" fmla="*/ 10404 h 10404"/>
              <a:gd name="connsiteX4" fmla="*/ 0 w 10295"/>
              <a:gd name="connsiteY4" fmla="*/ 10404 h 10404"/>
              <a:gd name="connsiteX0" fmla="*/ 0 w 10295"/>
              <a:gd name="connsiteY0" fmla="*/ 10404 h 11062"/>
              <a:gd name="connsiteX1" fmla="*/ 2492 w 10295"/>
              <a:gd name="connsiteY1" fmla="*/ 269 h 11062"/>
              <a:gd name="connsiteX2" fmla="*/ 10295 w 10295"/>
              <a:gd name="connsiteY2" fmla="*/ 0 h 11062"/>
              <a:gd name="connsiteX3" fmla="*/ 8034 w 10295"/>
              <a:gd name="connsiteY3" fmla="*/ 11062 h 11062"/>
              <a:gd name="connsiteX4" fmla="*/ 0 w 10295"/>
              <a:gd name="connsiteY4" fmla="*/ 10404 h 11062"/>
              <a:gd name="connsiteX0" fmla="*/ 0 w 10327"/>
              <a:gd name="connsiteY0" fmla="*/ 10931 h 11062"/>
              <a:gd name="connsiteX1" fmla="*/ 2524 w 10327"/>
              <a:gd name="connsiteY1" fmla="*/ 269 h 11062"/>
              <a:gd name="connsiteX2" fmla="*/ 10327 w 10327"/>
              <a:gd name="connsiteY2" fmla="*/ 0 h 11062"/>
              <a:gd name="connsiteX3" fmla="*/ 8066 w 10327"/>
              <a:gd name="connsiteY3" fmla="*/ 11062 h 11062"/>
              <a:gd name="connsiteX4" fmla="*/ 0 w 10327"/>
              <a:gd name="connsiteY4" fmla="*/ 10931 h 11062"/>
              <a:gd name="connsiteX0" fmla="*/ 0 w 10327"/>
              <a:gd name="connsiteY0" fmla="*/ 10931 h 11062"/>
              <a:gd name="connsiteX1" fmla="*/ 2524 w 10327"/>
              <a:gd name="connsiteY1" fmla="*/ 6 h 11062"/>
              <a:gd name="connsiteX2" fmla="*/ 10327 w 10327"/>
              <a:gd name="connsiteY2" fmla="*/ 0 h 11062"/>
              <a:gd name="connsiteX3" fmla="*/ 8066 w 10327"/>
              <a:gd name="connsiteY3" fmla="*/ 11062 h 11062"/>
              <a:gd name="connsiteX4" fmla="*/ 0 w 10327"/>
              <a:gd name="connsiteY4" fmla="*/ 10931 h 1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27" h="11062">
                <a:moveTo>
                  <a:pt x="0" y="10931"/>
                </a:moveTo>
                <a:lnTo>
                  <a:pt x="2524" y="6"/>
                </a:lnTo>
                <a:lnTo>
                  <a:pt x="10327" y="0"/>
                </a:lnTo>
                <a:lnTo>
                  <a:pt x="8066" y="11062"/>
                </a:lnTo>
                <a:lnTo>
                  <a:pt x="0" y="10931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8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999" y="447188"/>
            <a:ext cx="10742349" cy="970450"/>
          </a:xfrm>
        </p:spPr>
        <p:txBody>
          <a:bodyPr/>
          <a:lstStyle/>
          <a:p>
            <a:r>
              <a:rPr lang="fr-CA" dirty="0" smtClean="0"/>
              <a:t>#4  6) Aire totale de la bouteille de parfum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3" y="2070199"/>
            <a:ext cx="4265247" cy="44937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1972" y="2665926"/>
                <a:ext cx="7791718" cy="10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000" dirty="0" smtClean="0"/>
                  <a:t>A</a:t>
                </a:r>
                <a:r>
                  <a:rPr lang="fr-CA" sz="2000" baseline="-25000" dirty="0" smtClean="0"/>
                  <a:t>T</a:t>
                </a:r>
                <a:r>
                  <a:rPr lang="fr-CA" sz="2000" dirty="0" smtClean="0"/>
                  <a:t> = A</a:t>
                </a:r>
                <a:r>
                  <a:rPr lang="fr-CA" sz="2000" baseline="-25000" dirty="0" smtClean="0"/>
                  <a:t>L prisme </a:t>
                </a:r>
                <a:r>
                  <a:rPr lang="fr-CA" sz="2000" dirty="0" smtClean="0"/>
                  <a:t>+ A</a:t>
                </a:r>
                <a:r>
                  <a:rPr lang="fr-CA" sz="2000" baseline="-25000" dirty="0" smtClean="0"/>
                  <a:t>B prisme </a:t>
                </a:r>
                <a:r>
                  <a:rPr lang="fr-CA" sz="2000" dirty="0" smtClean="0"/>
                  <a:t>+ A</a:t>
                </a:r>
                <a:r>
                  <a:rPr lang="fr-CA" sz="2000" baseline="-25000" dirty="0" smtClean="0"/>
                  <a:t>B prisme bouchon </a:t>
                </a:r>
                <a:r>
                  <a:rPr lang="fr-CA" sz="2000" dirty="0" smtClean="0"/>
                  <a:t>+ A</a:t>
                </a:r>
                <a:r>
                  <a:rPr lang="fr-CA" sz="2000" baseline="-25000" dirty="0" smtClean="0"/>
                  <a:t>L cube </a:t>
                </a:r>
                <a:r>
                  <a:rPr lang="fr-CA" sz="2000" dirty="0" smtClean="0"/>
                  <a:t>+ A</a:t>
                </a:r>
                <a:r>
                  <a:rPr lang="fr-CA" sz="2000" baseline="-25000" dirty="0"/>
                  <a:t>L</a:t>
                </a:r>
                <a:r>
                  <a:rPr lang="fr-CA" sz="2000" baseline="-25000" dirty="0" smtClean="0"/>
                  <a:t> pyramide</a:t>
                </a:r>
              </a:p>
              <a:p>
                <a:r>
                  <a:rPr lang="fr-CA" sz="2000" baseline="-25000" dirty="0"/>
                  <a:t> </a:t>
                </a:r>
                <a:r>
                  <a:rPr lang="fr-CA" sz="2000" baseline="-25000" dirty="0" smtClean="0"/>
                  <a:t>      </a:t>
                </a:r>
                <a:r>
                  <a:rPr lang="fr-CA" sz="2000" dirty="0" smtClean="0"/>
                  <a:t>= 544 	 +      7      +     54                 +    64    +   16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fr-CA" sz="2000" baseline="-25000" dirty="0" smtClean="0"/>
                  <a:t> </a:t>
                </a:r>
                <a:endParaRPr lang="fr-CA" sz="2000" dirty="0" smtClean="0"/>
              </a:p>
              <a:p>
                <a:r>
                  <a:rPr lang="fr-CA" sz="2000" dirty="0"/>
                  <a:t> </a:t>
                </a:r>
                <a:r>
                  <a:rPr lang="fr-CA" sz="2000" dirty="0" smtClean="0"/>
                  <a:t>    = 754, 63 cm</a:t>
                </a:r>
                <a:r>
                  <a:rPr lang="fr-CA" sz="2000" baseline="30000" dirty="0" smtClean="0"/>
                  <a:t>2</a:t>
                </a: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72" y="2665926"/>
                <a:ext cx="7791718" cy="1045671"/>
              </a:xfrm>
              <a:prstGeom prst="rect">
                <a:avLst/>
              </a:prstGeom>
              <a:blipFill rotWithShape="0">
                <a:blip r:embed="rId3"/>
                <a:stretch>
                  <a:fillRect l="-861" t="-2907" b="-9302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345369" y="3615193"/>
            <a:ext cx="1944849" cy="2391265"/>
          </a:xfrm>
          <a:prstGeom prst="rect">
            <a:avLst/>
          </a:prstGeom>
          <a:solidFill>
            <a:srgbClr val="01B7AE">
              <a:alpha val="58039"/>
            </a:srgbClr>
          </a:solidFill>
          <a:ln>
            <a:solidFill>
              <a:srgbClr val="017D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Organigramme : Données 5"/>
          <p:cNvSpPr/>
          <p:nvPr/>
        </p:nvSpPr>
        <p:spPr>
          <a:xfrm>
            <a:off x="8366973" y="3013173"/>
            <a:ext cx="2394094" cy="602018"/>
          </a:xfrm>
          <a:prstGeom prst="flowChartInputOutput">
            <a:avLst/>
          </a:pr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Données 8"/>
          <p:cNvSpPr/>
          <p:nvPr/>
        </p:nvSpPr>
        <p:spPr>
          <a:xfrm rot="5400000">
            <a:off x="9571288" y="4296621"/>
            <a:ext cx="1908710" cy="470847"/>
          </a:xfrm>
          <a:prstGeom prst="flowChartInputOutput">
            <a:avLst/>
          </a:pr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 rot="16200000">
            <a:off x="10072585" y="3267452"/>
            <a:ext cx="922788" cy="458944"/>
          </a:xfrm>
          <a:custGeom>
            <a:avLst/>
            <a:gdLst>
              <a:gd name="connsiteX0" fmla="*/ 0 w 975176"/>
              <a:gd name="connsiteY0" fmla="*/ 470854 h 470854"/>
              <a:gd name="connsiteX1" fmla="*/ 391309 w 975176"/>
              <a:gd name="connsiteY1" fmla="*/ 0 h 470854"/>
              <a:gd name="connsiteX2" fmla="*/ 975176 w 975176"/>
              <a:gd name="connsiteY2" fmla="*/ 470854 h 470854"/>
              <a:gd name="connsiteX3" fmla="*/ 0 w 975176"/>
              <a:gd name="connsiteY3" fmla="*/ 470854 h 470854"/>
              <a:gd name="connsiteX0" fmla="*/ 0 w 956126"/>
              <a:gd name="connsiteY0" fmla="*/ 470854 h 470854"/>
              <a:gd name="connsiteX1" fmla="*/ 372259 w 956126"/>
              <a:gd name="connsiteY1" fmla="*/ 0 h 470854"/>
              <a:gd name="connsiteX2" fmla="*/ 956126 w 956126"/>
              <a:gd name="connsiteY2" fmla="*/ 470854 h 470854"/>
              <a:gd name="connsiteX3" fmla="*/ 0 w 956126"/>
              <a:gd name="connsiteY3" fmla="*/ 470854 h 470854"/>
              <a:gd name="connsiteX0" fmla="*/ 0 w 956126"/>
              <a:gd name="connsiteY0" fmla="*/ 463710 h 463710"/>
              <a:gd name="connsiteX1" fmla="*/ 372259 w 956126"/>
              <a:gd name="connsiteY1" fmla="*/ 0 h 463710"/>
              <a:gd name="connsiteX2" fmla="*/ 956126 w 956126"/>
              <a:gd name="connsiteY2" fmla="*/ 463710 h 463710"/>
              <a:gd name="connsiteX3" fmla="*/ 0 w 956126"/>
              <a:gd name="connsiteY3" fmla="*/ 463710 h 463710"/>
              <a:gd name="connsiteX0" fmla="*/ 0 w 925170"/>
              <a:gd name="connsiteY0" fmla="*/ 463710 h 466091"/>
              <a:gd name="connsiteX1" fmla="*/ 372259 w 925170"/>
              <a:gd name="connsiteY1" fmla="*/ 0 h 466091"/>
              <a:gd name="connsiteX2" fmla="*/ 925170 w 925170"/>
              <a:gd name="connsiteY2" fmla="*/ 466091 h 466091"/>
              <a:gd name="connsiteX3" fmla="*/ 0 w 925170"/>
              <a:gd name="connsiteY3" fmla="*/ 463710 h 466091"/>
              <a:gd name="connsiteX0" fmla="*/ 0 w 925170"/>
              <a:gd name="connsiteY0" fmla="*/ 456563 h 458944"/>
              <a:gd name="connsiteX1" fmla="*/ 372259 w 925170"/>
              <a:gd name="connsiteY1" fmla="*/ 0 h 458944"/>
              <a:gd name="connsiteX2" fmla="*/ 925170 w 925170"/>
              <a:gd name="connsiteY2" fmla="*/ 458944 h 458944"/>
              <a:gd name="connsiteX3" fmla="*/ 0 w 925170"/>
              <a:gd name="connsiteY3" fmla="*/ 456563 h 458944"/>
              <a:gd name="connsiteX0" fmla="*/ 0 w 918026"/>
              <a:gd name="connsiteY0" fmla="*/ 456563 h 458944"/>
              <a:gd name="connsiteX1" fmla="*/ 365115 w 918026"/>
              <a:gd name="connsiteY1" fmla="*/ 0 h 458944"/>
              <a:gd name="connsiteX2" fmla="*/ 918026 w 918026"/>
              <a:gd name="connsiteY2" fmla="*/ 458944 h 458944"/>
              <a:gd name="connsiteX3" fmla="*/ 0 w 918026"/>
              <a:gd name="connsiteY3" fmla="*/ 456563 h 458944"/>
              <a:gd name="connsiteX0" fmla="*/ 0 w 922788"/>
              <a:gd name="connsiteY0" fmla="*/ 458944 h 458944"/>
              <a:gd name="connsiteX1" fmla="*/ 369877 w 922788"/>
              <a:gd name="connsiteY1" fmla="*/ 0 h 458944"/>
              <a:gd name="connsiteX2" fmla="*/ 922788 w 922788"/>
              <a:gd name="connsiteY2" fmla="*/ 458944 h 458944"/>
              <a:gd name="connsiteX3" fmla="*/ 0 w 922788"/>
              <a:gd name="connsiteY3" fmla="*/ 458944 h 458944"/>
              <a:gd name="connsiteX0" fmla="*/ 0 w 922788"/>
              <a:gd name="connsiteY0" fmla="*/ 451800 h 458944"/>
              <a:gd name="connsiteX1" fmla="*/ 369877 w 922788"/>
              <a:gd name="connsiteY1" fmla="*/ 0 h 458944"/>
              <a:gd name="connsiteX2" fmla="*/ 922788 w 922788"/>
              <a:gd name="connsiteY2" fmla="*/ 458944 h 458944"/>
              <a:gd name="connsiteX3" fmla="*/ 0 w 922788"/>
              <a:gd name="connsiteY3" fmla="*/ 451800 h 45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788" h="458944">
                <a:moveTo>
                  <a:pt x="0" y="451800"/>
                </a:moveTo>
                <a:lnTo>
                  <a:pt x="369877" y="0"/>
                </a:lnTo>
                <a:lnTo>
                  <a:pt x="922788" y="458944"/>
                </a:lnTo>
                <a:lnTo>
                  <a:pt x="0" y="451800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isocèle 10"/>
          <p:cNvSpPr/>
          <p:nvPr/>
        </p:nvSpPr>
        <p:spPr>
          <a:xfrm rot="5400000">
            <a:off x="10066284" y="5321203"/>
            <a:ext cx="909186" cy="461327"/>
          </a:xfrm>
          <a:custGeom>
            <a:avLst/>
            <a:gdLst>
              <a:gd name="connsiteX0" fmla="*/ 0 w 913951"/>
              <a:gd name="connsiteY0" fmla="*/ 470852 h 470852"/>
              <a:gd name="connsiteX1" fmla="*/ 384335 w 913951"/>
              <a:gd name="connsiteY1" fmla="*/ 0 h 470852"/>
              <a:gd name="connsiteX2" fmla="*/ 913951 w 913951"/>
              <a:gd name="connsiteY2" fmla="*/ 470852 h 470852"/>
              <a:gd name="connsiteX3" fmla="*/ 0 w 913951"/>
              <a:gd name="connsiteY3" fmla="*/ 470852 h 470852"/>
              <a:gd name="connsiteX0" fmla="*/ 0 w 902042"/>
              <a:gd name="connsiteY0" fmla="*/ 473233 h 473233"/>
              <a:gd name="connsiteX1" fmla="*/ 372426 w 902042"/>
              <a:gd name="connsiteY1" fmla="*/ 0 h 473233"/>
              <a:gd name="connsiteX2" fmla="*/ 902042 w 902042"/>
              <a:gd name="connsiteY2" fmla="*/ 470852 h 473233"/>
              <a:gd name="connsiteX3" fmla="*/ 0 w 902042"/>
              <a:gd name="connsiteY3" fmla="*/ 473233 h 473233"/>
              <a:gd name="connsiteX0" fmla="*/ 0 w 902042"/>
              <a:gd name="connsiteY0" fmla="*/ 463708 h 463708"/>
              <a:gd name="connsiteX1" fmla="*/ 372429 w 902042"/>
              <a:gd name="connsiteY1" fmla="*/ 0 h 463708"/>
              <a:gd name="connsiteX2" fmla="*/ 902042 w 902042"/>
              <a:gd name="connsiteY2" fmla="*/ 461327 h 463708"/>
              <a:gd name="connsiteX3" fmla="*/ 0 w 902042"/>
              <a:gd name="connsiteY3" fmla="*/ 463708 h 463708"/>
              <a:gd name="connsiteX0" fmla="*/ 0 w 902042"/>
              <a:gd name="connsiteY0" fmla="*/ 463708 h 463708"/>
              <a:gd name="connsiteX1" fmla="*/ 372429 w 902042"/>
              <a:gd name="connsiteY1" fmla="*/ 0 h 463708"/>
              <a:gd name="connsiteX2" fmla="*/ 902042 w 902042"/>
              <a:gd name="connsiteY2" fmla="*/ 461327 h 463708"/>
              <a:gd name="connsiteX3" fmla="*/ 0 w 902042"/>
              <a:gd name="connsiteY3" fmla="*/ 463708 h 463708"/>
              <a:gd name="connsiteX0" fmla="*/ 0 w 909186"/>
              <a:gd name="connsiteY0" fmla="*/ 461327 h 461327"/>
              <a:gd name="connsiteX1" fmla="*/ 379573 w 909186"/>
              <a:gd name="connsiteY1" fmla="*/ 0 h 461327"/>
              <a:gd name="connsiteX2" fmla="*/ 909186 w 909186"/>
              <a:gd name="connsiteY2" fmla="*/ 461327 h 461327"/>
              <a:gd name="connsiteX3" fmla="*/ 0 w 909186"/>
              <a:gd name="connsiteY3" fmla="*/ 461327 h 46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186" h="461327">
                <a:moveTo>
                  <a:pt x="0" y="461327"/>
                </a:moveTo>
                <a:lnTo>
                  <a:pt x="379573" y="0"/>
                </a:lnTo>
                <a:cubicBezTo>
                  <a:pt x="546586" y="160919"/>
                  <a:pt x="732648" y="307551"/>
                  <a:pt x="909186" y="461327"/>
                </a:cubicBezTo>
                <a:lnTo>
                  <a:pt x="0" y="461327"/>
                </a:ln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8996290" y="2659902"/>
            <a:ext cx="1038296" cy="353269"/>
          </a:xfrm>
          <a:prstGeom prst="rect">
            <a:avLst/>
          </a:pr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10038968" y="2482887"/>
            <a:ext cx="2762" cy="539114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rganigramme : Entrée manuelle 18"/>
          <p:cNvSpPr/>
          <p:nvPr/>
        </p:nvSpPr>
        <p:spPr>
          <a:xfrm rot="16200000" flipH="1">
            <a:off x="9382744" y="2020011"/>
            <a:ext cx="270148" cy="101917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87 w 10000"/>
              <a:gd name="connsiteY0" fmla="*/ 26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87 w 10000"/>
              <a:gd name="connsiteY4" fmla="*/ 2688 h 10000"/>
              <a:gd name="connsiteX0" fmla="*/ 187 w 10000"/>
              <a:gd name="connsiteY0" fmla="*/ 2688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87 w 10000"/>
              <a:gd name="connsiteY4" fmla="*/ 2688 h 10000"/>
              <a:gd name="connsiteX0" fmla="*/ 187 w 10187"/>
              <a:gd name="connsiteY0" fmla="*/ 2573 h 9885"/>
              <a:gd name="connsiteX1" fmla="*/ 10187 w 10187"/>
              <a:gd name="connsiteY1" fmla="*/ 0 h 9885"/>
              <a:gd name="connsiteX2" fmla="*/ 10000 w 10187"/>
              <a:gd name="connsiteY2" fmla="*/ 9885 h 9885"/>
              <a:gd name="connsiteX3" fmla="*/ 0 w 10187"/>
              <a:gd name="connsiteY3" fmla="*/ 9885 h 9885"/>
              <a:gd name="connsiteX4" fmla="*/ 187 w 10187"/>
              <a:gd name="connsiteY4" fmla="*/ 2573 h 9885"/>
              <a:gd name="connsiteX0" fmla="*/ 184 w 10000"/>
              <a:gd name="connsiteY0" fmla="*/ 2603 h 10000"/>
              <a:gd name="connsiteX1" fmla="*/ 10000 w 10000"/>
              <a:gd name="connsiteY1" fmla="*/ 0 h 10000"/>
              <a:gd name="connsiteX2" fmla="*/ 9816 w 10000"/>
              <a:gd name="connsiteY2" fmla="*/ 9907 h 10000"/>
              <a:gd name="connsiteX3" fmla="*/ 0 w 10000"/>
              <a:gd name="connsiteY3" fmla="*/ 10000 h 10000"/>
              <a:gd name="connsiteX4" fmla="*/ 184 w 10000"/>
              <a:gd name="connsiteY4" fmla="*/ 2603 h 10000"/>
              <a:gd name="connsiteX0" fmla="*/ 18 w 9834"/>
              <a:gd name="connsiteY0" fmla="*/ 2603 h 9930"/>
              <a:gd name="connsiteX1" fmla="*/ 9834 w 9834"/>
              <a:gd name="connsiteY1" fmla="*/ 0 h 9930"/>
              <a:gd name="connsiteX2" fmla="*/ 9650 w 9834"/>
              <a:gd name="connsiteY2" fmla="*/ 9907 h 9930"/>
              <a:gd name="connsiteX3" fmla="*/ 18 w 9834"/>
              <a:gd name="connsiteY3" fmla="*/ 9930 h 9930"/>
              <a:gd name="connsiteX4" fmla="*/ 18 w 9834"/>
              <a:gd name="connsiteY4" fmla="*/ 2603 h 9930"/>
              <a:gd name="connsiteX0" fmla="*/ 93 w 10075"/>
              <a:gd name="connsiteY0" fmla="*/ 2621 h 10000"/>
              <a:gd name="connsiteX1" fmla="*/ 10075 w 10075"/>
              <a:gd name="connsiteY1" fmla="*/ 0 h 10000"/>
              <a:gd name="connsiteX2" fmla="*/ 9888 w 10075"/>
              <a:gd name="connsiteY2" fmla="*/ 9977 h 10000"/>
              <a:gd name="connsiteX3" fmla="*/ 0 w 10075"/>
              <a:gd name="connsiteY3" fmla="*/ 10000 h 10000"/>
              <a:gd name="connsiteX4" fmla="*/ 93 w 10075"/>
              <a:gd name="connsiteY4" fmla="*/ 26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5" h="10000">
                <a:moveTo>
                  <a:pt x="93" y="2621"/>
                </a:moveTo>
                <a:cubicBezTo>
                  <a:pt x="6902" y="984"/>
                  <a:pt x="6810" y="912"/>
                  <a:pt x="10075" y="0"/>
                </a:cubicBezTo>
                <a:cubicBezTo>
                  <a:pt x="10013" y="3356"/>
                  <a:pt x="9950" y="6620"/>
                  <a:pt x="9888" y="9977"/>
                </a:cubicBezTo>
                <a:lnTo>
                  <a:pt x="0" y="10000"/>
                </a:lnTo>
                <a:cubicBezTo>
                  <a:pt x="62" y="7518"/>
                  <a:pt x="31" y="5104"/>
                  <a:pt x="93" y="2621"/>
                </a:cubicBezTo>
                <a:close/>
              </a:path>
            </a:pathLst>
          </a:custGeom>
          <a:solidFill>
            <a:srgbClr val="01B7A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8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 </a:t>
            </a:r>
            <a:r>
              <a:rPr lang="fr-CA" dirty="0"/>
              <a:t> </a:t>
            </a:r>
            <a:r>
              <a:rPr lang="fr-CA" dirty="0" smtClean="0"/>
              <a:t>7) Prix des 250 bouteilles</a:t>
            </a:r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810000" y="2531747"/>
                <a:ext cx="6710082" cy="266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400" u="sng" dirty="0" smtClean="0"/>
                  <a:t>Prix pour une bouteille</a:t>
                </a:r>
              </a:p>
              <a:p>
                <a:r>
                  <a:rPr lang="fr-CA" sz="2400" dirty="0"/>
                  <a:t>754,63 </a:t>
                </a:r>
                <a:r>
                  <a:rPr lang="fr-CA" sz="2400" dirty="0" smtClean="0"/>
                  <a:t>cm</a:t>
                </a:r>
                <a:r>
                  <a:rPr lang="fr-CA" sz="2400" baseline="30000" dirty="0" smtClean="0"/>
                  <a:t>2 </a:t>
                </a:r>
                <a:r>
                  <a:rPr lang="fr-CA" sz="24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CA" sz="2400" b="0" i="1" smtClean="0">
                            <a:latin typeface="Cambria Math" panose="02040503050406030204" pitchFamily="18" charset="0"/>
                          </a:rPr>
                          <m:t>0,24 $</m:t>
                        </m:r>
                      </m:num>
                      <m:den>
                        <m:r>
                          <a:rPr lang="fr-CA" sz="24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fr-CA" sz="2400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CA" sz="2400" dirty="0" smtClean="0"/>
                  <a:t> = 181, 11$</a:t>
                </a:r>
                <a:endParaRPr lang="fr-CA" sz="2400" dirty="0"/>
              </a:p>
              <a:p>
                <a:endParaRPr lang="fr-CA" sz="2400" dirty="0" smtClean="0"/>
              </a:p>
              <a:p>
                <a:endParaRPr lang="fr-CA" sz="2400" u="sng" dirty="0" smtClean="0"/>
              </a:p>
              <a:p>
                <a:r>
                  <a:rPr lang="fr-CA" sz="2400" u="sng" dirty="0" smtClean="0"/>
                  <a:t>Prix pour les 250 bouteilles</a:t>
                </a:r>
                <a:endParaRPr lang="fr-CA" sz="2400" u="sng" dirty="0"/>
              </a:p>
              <a:p>
                <a:r>
                  <a:rPr lang="fr-CA" sz="2400" dirty="0" smtClean="0"/>
                  <a:t>250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CA" sz="2400" b="0" i="1" dirty="0" smtClean="0">
                            <a:latin typeface="Cambria Math" panose="02040503050406030204" pitchFamily="18" charset="0"/>
                          </a:rPr>
                          <m:t>181,11$</m:t>
                        </m:r>
                      </m:num>
                      <m:den>
                        <m:r>
                          <a:rPr lang="fr-CA" sz="2400" b="0" i="1" dirty="0" smtClean="0">
                            <a:latin typeface="Cambria Math" panose="02040503050406030204" pitchFamily="18" charset="0"/>
                          </a:rPr>
                          <m:t>𝑏𝑜𝑢𝑡𝑒𝑖𝑙𝑙𝑒</m:t>
                        </m:r>
                      </m:den>
                    </m:f>
                  </m:oMath>
                </a14:m>
                <a:r>
                  <a:rPr lang="fr-CA" sz="2400" dirty="0" smtClean="0"/>
                  <a:t> = 45 277,62$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00" y="2531747"/>
                <a:ext cx="6710082" cy="2669577"/>
              </a:xfrm>
              <a:prstGeom prst="rect">
                <a:avLst/>
              </a:prstGeom>
              <a:blipFill rotWithShape="0">
                <a:blip r:embed="rId2"/>
                <a:stretch>
                  <a:fillRect l="-1453" t="-1826" b="-913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82" y="2021589"/>
            <a:ext cx="4096867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 Réponses finales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581400" y="2353235"/>
            <a:ext cx="10571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Le coût total de la peinture pour 250 bouteilles est de 45 277,62$.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sz="2400" dirty="0" smtClean="0"/>
              <a:t>Réponses:</a:t>
            </a:r>
          </a:p>
          <a:p>
            <a:endParaRPr lang="fr-CA" sz="2400" dirty="0"/>
          </a:p>
          <a:p>
            <a:r>
              <a:rPr lang="fr-CA" sz="2400" dirty="0" smtClean="0"/>
              <a:t>Aire total bouteille de parfum</a:t>
            </a:r>
            <a:r>
              <a:rPr lang="fr-CA" sz="2400" dirty="0"/>
              <a:t> </a:t>
            </a:r>
            <a:r>
              <a:rPr lang="fr-CA" sz="2400" dirty="0" smtClean="0"/>
              <a:t>= 754,63 cm</a:t>
            </a:r>
            <a:r>
              <a:rPr lang="fr-CA" sz="2400" baseline="30000" dirty="0" smtClean="0"/>
              <a:t>2</a:t>
            </a:r>
            <a:r>
              <a:rPr lang="fr-CA" sz="2400" dirty="0" smtClean="0"/>
              <a:t> </a:t>
            </a:r>
          </a:p>
          <a:p>
            <a:r>
              <a:rPr lang="fr-CA" sz="2400" dirty="0" smtClean="0"/>
              <a:t>Prix pour une bouteille = 181,11$</a:t>
            </a:r>
          </a:p>
          <a:p>
            <a:r>
              <a:rPr lang="fr-CA" sz="2400" dirty="0" smtClean="0"/>
              <a:t>Prix pour 250 bouteilles = 45 277,62$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826" y="2541658"/>
            <a:ext cx="4096867" cy="43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4893" y="607208"/>
            <a:ext cx="10571998" cy="970450"/>
          </a:xfrm>
        </p:spPr>
        <p:txBody>
          <a:bodyPr/>
          <a:lstStyle/>
          <a:p>
            <a:r>
              <a:rPr lang="fr-CA" b="0" dirty="0" smtClean="0"/>
              <a:t>3a – Complète le tableau suivant en exprimant tes réponses de </a:t>
            </a:r>
            <a:r>
              <a:rPr lang="fr-CA" dirty="0" smtClean="0"/>
              <a:t>façon exacte.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684983"/>
              </p:ext>
            </p:extLst>
          </p:nvPr>
        </p:nvGraphicFramePr>
        <p:xfrm>
          <a:off x="1706216" y="3188970"/>
          <a:ext cx="8615073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61"/>
                <a:gridCol w="1369650"/>
                <a:gridCol w="1266083"/>
                <a:gridCol w="1190720"/>
                <a:gridCol w="1477096"/>
                <a:gridCol w="1386663"/>
              </a:tblGrid>
              <a:tr h="582930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58293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fr-CA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2930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2930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2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r>
                        <a:rPr lang="fr-CA" b="1" baseline="0" dirty="0" smtClean="0">
                          <a:solidFill>
                            <a:schemeClr val="bg2"/>
                          </a:solidFill>
                        </a:rPr>
                        <a:t> cm</a:t>
                      </a:r>
                      <a:endParaRPr lang="fr-CA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r>
                        <a:rPr lang="el-GR" sz="1800" b="1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 </a:t>
                      </a:r>
                      <a:r>
                        <a:rPr lang="fr-CA" sz="1800" b="1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</a:t>
                      </a:r>
                      <a:r>
                        <a:rPr lang="fr-CA" sz="1800" b="1" kern="1200" baseline="300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CA" sz="1800" b="1" kern="1200" dirty="0" smtClean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9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764403"/>
              </p:ext>
            </p:extLst>
          </p:nvPr>
        </p:nvGraphicFramePr>
        <p:xfrm>
          <a:off x="4198816" y="374204"/>
          <a:ext cx="73612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1170320"/>
                <a:gridCol w="1081826"/>
                <a:gridCol w="1017431"/>
                <a:gridCol w="1262129"/>
                <a:gridCol w="1184857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fr-CA" sz="14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327096"/>
              </p:ext>
            </p:extLst>
          </p:nvPr>
        </p:nvGraphicFramePr>
        <p:xfrm>
          <a:off x="4185432" y="374204"/>
          <a:ext cx="736129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830355"/>
                <a:gridCol w="775854"/>
                <a:gridCol w="1704109"/>
                <a:gridCol w="1113531"/>
                <a:gridCol w="1292714"/>
              </a:tblGrid>
              <a:tr h="281730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 = </a:t>
                      </a:r>
                      <a:r>
                        <a:rPr lang="fr-CA" sz="1800" b="1" spc="-15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fr-CA" sz="1800" b="1" spc="-150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fr-CA" sz="1800" b="1" spc="-15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+ h</a:t>
                      </a:r>
                      <a:r>
                        <a:rPr lang="fr-CA" sz="1800" b="1" spc="-150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fr-CA" sz="1800" b="1" spc="-15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 a</a:t>
                      </a:r>
                      <a:r>
                        <a:rPr lang="fr-CA" sz="1800" b="1" spc="-150" baseline="-25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fr-CA" sz="1800" b="1" spc="-150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fr-CA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</a:t>
                      </a:r>
                      <a:r>
                        <a:rPr lang="fr-CA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fr-CA" sz="2000" b="1" baseline="30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= </a:t>
                      </a:r>
                      <a:r>
                        <a:rPr lang="el-GR" sz="16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</a:t>
                      </a:r>
                      <a:r>
                        <a:rPr lang="fr-CA" sz="16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 + AB</a:t>
                      </a: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600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250061"/>
              </p:ext>
            </p:extLst>
          </p:nvPr>
        </p:nvGraphicFramePr>
        <p:xfrm>
          <a:off x="4172048" y="383881"/>
          <a:ext cx="7361293" cy="112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826834"/>
                <a:gridCol w="789709"/>
                <a:gridCol w="1653034"/>
                <a:gridCol w="1145585"/>
                <a:gridCol w="1301401"/>
              </a:tblGrid>
              <a:tr h="367113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fr-CA" sz="2000" b="1" baseline="30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</a:t>
                      </a:r>
                      <a:endParaRPr lang="fr-CA" sz="1600" b="1" spc="-15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cm</a:t>
                      </a:r>
                      <a:endParaRPr lang="fr-CA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="1" baseline="30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2" y="552388"/>
            <a:ext cx="10571998" cy="970450"/>
          </a:xfrm>
        </p:spPr>
        <p:txBody>
          <a:bodyPr/>
          <a:lstStyle/>
          <a:p>
            <a:r>
              <a:rPr lang="fr-CA" dirty="0" smtClean="0">
                <a:sym typeface="Symbol" panose="05050102010706020507" pitchFamily="18" charset="2"/>
              </a:rPr>
              <a:t>3a</a:t>
            </a:r>
            <a:br>
              <a:rPr lang="fr-CA" dirty="0" smtClean="0">
                <a:sym typeface="Symbol" panose="05050102010706020507" pitchFamily="18" charset="2"/>
              </a:rPr>
            </a:br>
            <a:r>
              <a:rPr lang="fr-CA" dirty="0" smtClean="0">
                <a:sym typeface="Symbol" panose="05050102010706020507" pitchFamily="18" charset="2"/>
              </a:rPr>
              <a:t>Solide 1</a:t>
            </a:r>
            <a:endParaRPr lang="fr-CA" dirty="0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39" y="2532791"/>
            <a:ext cx="3533497" cy="4073468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2900088" y="5769734"/>
            <a:ext cx="127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0066"/>
                </a:solidFill>
              </a:rPr>
              <a:t>3 cm</a:t>
            </a:r>
            <a:endParaRPr lang="fr-CA" b="1" dirty="0">
              <a:solidFill>
                <a:srgbClr val="FF0066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2099285" y="4144523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4 cm</a:t>
            </a:r>
            <a:endParaRPr lang="fr-CA" b="1" dirty="0"/>
          </a:p>
        </p:txBody>
      </p:sp>
      <p:cxnSp>
        <p:nvCxnSpPr>
          <p:cNvPr id="40" name="Connecteur droit 39"/>
          <p:cNvCxnSpPr>
            <a:stCxn id="36" idx="0"/>
          </p:cNvCxnSpPr>
          <p:nvPr/>
        </p:nvCxnSpPr>
        <p:spPr>
          <a:xfrm>
            <a:off x="2900088" y="2532791"/>
            <a:ext cx="1742653" cy="3671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771414" y="3948814"/>
            <a:ext cx="52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a</a:t>
            </a:r>
            <a:r>
              <a:rPr lang="fr-CA" sz="1200" b="1" dirty="0" smtClean="0">
                <a:solidFill>
                  <a:schemeClr val="bg1"/>
                </a:solidFill>
              </a:rPr>
              <a:t>c</a:t>
            </a:r>
            <a:endParaRPr lang="fr-CA" sz="105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6738280" y="2381493"/>
                <a:ext cx="4503420" cy="3044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CA" u="sng" dirty="0" smtClean="0"/>
                  <a:t>Apothème du cône 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b="1" dirty="0"/>
                  <a:t>a</a:t>
                </a:r>
                <a:r>
                  <a:rPr lang="fr-CA" b="1" baseline="30000" dirty="0"/>
                  <a:t>2</a:t>
                </a:r>
                <a:r>
                  <a:rPr lang="fr-CA" b="1" dirty="0"/>
                  <a:t> + b</a:t>
                </a:r>
                <a:r>
                  <a:rPr lang="fr-CA" b="1" baseline="30000" dirty="0"/>
                  <a:t>2 </a:t>
                </a:r>
                <a:r>
                  <a:rPr lang="fr-CA" b="1" dirty="0" smtClean="0"/>
                  <a:t>= c</a:t>
                </a:r>
                <a:r>
                  <a:rPr lang="fr-CA" b="1" baseline="30000" dirty="0" smtClean="0"/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dirty="0"/>
                  <a:t>4</a:t>
                </a:r>
                <a:r>
                  <a:rPr lang="fr-CA" baseline="30000" dirty="0"/>
                  <a:t>2 </a:t>
                </a:r>
                <a:r>
                  <a:rPr lang="fr-CA" dirty="0" smtClean="0"/>
                  <a:t>+ 3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</a:t>
                </a:r>
                <a:r>
                  <a:rPr lang="fr-CA" dirty="0"/>
                  <a:t>= </a:t>
                </a:r>
                <a:r>
                  <a:rPr lang="fr-CA" dirty="0" smtClean="0">
                    <a:solidFill>
                      <a:schemeClr val="bg1"/>
                    </a:solidFill>
                  </a:rPr>
                  <a:t>a</a:t>
                </a:r>
                <a:r>
                  <a:rPr lang="fr-CA" sz="1400" dirty="0" smtClean="0">
                    <a:solidFill>
                      <a:schemeClr val="bg1"/>
                    </a:solidFill>
                  </a:rPr>
                  <a:t>c</a:t>
                </a:r>
                <a:r>
                  <a:rPr lang="fr-CA" baseline="30000" dirty="0" smtClean="0"/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dirty="0" smtClean="0"/>
                  <a:t>16 + 9 = </a:t>
                </a:r>
                <a:r>
                  <a:rPr lang="fr-CA" dirty="0" smtClean="0">
                    <a:solidFill>
                      <a:schemeClr val="bg1"/>
                    </a:solidFill>
                  </a:rPr>
                  <a:t>a</a:t>
                </a:r>
                <a:r>
                  <a:rPr lang="fr-CA" sz="1400" dirty="0" smtClean="0">
                    <a:solidFill>
                      <a:schemeClr val="bg1"/>
                    </a:solidFill>
                  </a:rPr>
                  <a:t>c</a:t>
                </a:r>
                <a:r>
                  <a:rPr lang="fr-CA" baseline="30000" dirty="0" smtClean="0"/>
                  <a:t>2</a:t>
                </a:r>
                <a:endParaRPr lang="fr-CA" dirty="0" smtClean="0"/>
              </a:p>
              <a:p>
                <a:pPr>
                  <a:lnSpc>
                    <a:spcPct val="150000"/>
                  </a:lnSpc>
                </a:pPr>
                <a:r>
                  <a:rPr lang="fr-CA" dirty="0" smtClean="0"/>
                  <a:t>25 </a:t>
                </a:r>
                <a:r>
                  <a:rPr lang="fr-CA" dirty="0"/>
                  <a:t>= </a:t>
                </a:r>
                <a:r>
                  <a:rPr lang="fr-CA" dirty="0">
                    <a:solidFill>
                      <a:schemeClr val="bg1"/>
                    </a:solidFill>
                  </a:rPr>
                  <a:t>a</a:t>
                </a:r>
                <a:r>
                  <a:rPr lang="fr-CA" sz="1400" dirty="0">
                    <a:solidFill>
                      <a:schemeClr val="bg1"/>
                    </a:solidFill>
                  </a:rPr>
                  <a:t>c</a:t>
                </a:r>
                <a:r>
                  <a:rPr lang="fr-CA" baseline="30000" dirty="0" smtClean="0"/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sz="1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CA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fr-CA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r-CA" dirty="0">
                            <a:solidFill>
                              <a:schemeClr val="bg1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fr-CA" sz="1400" dirty="0">
                            <a:solidFill>
                              <a:schemeClr val="bg1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fr-CA" baseline="30000" dirty="0"/>
                          <m:t>2 </m:t>
                        </m:r>
                      </m:e>
                    </m:rad>
                  </m:oMath>
                </a14:m>
                <a:endParaRPr lang="fr-CA" dirty="0"/>
              </a:p>
              <a:p>
                <a:pPr>
                  <a:lnSpc>
                    <a:spcPct val="150000"/>
                  </a:lnSpc>
                </a:pPr>
                <a:r>
                  <a:rPr lang="fr-CA" b="1" dirty="0" smtClean="0">
                    <a:solidFill>
                      <a:schemeClr val="bg1"/>
                    </a:solidFill>
                  </a:rPr>
                  <a:t>5</a:t>
                </a:r>
                <a:r>
                  <a:rPr lang="fr-CA" b="1" dirty="0" smtClean="0"/>
                  <a:t> </a:t>
                </a:r>
                <a:r>
                  <a:rPr lang="fr-CA" b="1" dirty="0" smtClean="0">
                    <a:solidFill>
                      <a:schemeClr val="bg1"/>
                    </a:solidFill>
                  </a:rPr>
                  <a:t>cm</a:t>
                </a:r>
                <a:r>
                  <a:rPr lang="fr-CA" b="1" dirty="0" smtClean="0"/>
                  <a:t> </a:t>
                </a:r>
                <a:r>
                  <a:rPr lang="fr-CA" dirty="0" smtClean="0"/>
                  <a:t>= </a:t>
                </a:r>
                <a:r>
                  <a:rPr lang="fr-CA" dirty="0">
                    <a:solidFill>
                      <a:schemeClr val="bg1"/>
                    </a:solidFill>
                  </a:rPr>
                  <a:t>a</a:t>
                </a:r>
                <a:r>
                  <a:rPr lang="fr-CA" sz="1400" dirty="0">
                    <a:solidFill>
                      <a:schemeClr val="bg1"/>
                    </a:solidFill>
                  </a:rPr>
                  <a:t>c</a:t>
                </a:r>
                <a:endParaRPr lang="fr-CA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8280" y="2381493"/>
                <a:ext cx="4503420" cy="3044103"/>
              </a:xfrm>
              <a:prstGeom prst="rect">
                <a:avLst/>
              </a:prstGeom>
              <a:blipFill rotWithShape="0">
                <a:blip r:embed="rId3"/>
                <a:stretch>
                  <a:fillRect l="-1083" b="-601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36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42387"/>
              </p:ext>
            </p:extLst>
          </p:nvPr>
        </p:nvGraphicFramePr>
        <p:xfrm>
          <a:off x="4175096" y="360949"/>
          <a:ext cx="736129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1170320"/>
                <a:gridCol w="1081826"/>
                <a:gridCol w="1017431"/>
                <a:gridCol w="1079834"/>
                <a:gridCol w="1367152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=</a:t>
                      </a:r>
                      <a:r>
                        <a:rPr lang="fr-CA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l-GR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</a:t>
                      </a:r>
                      <a:r>
                        <a:rPr lang="fr-CA" sz="2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fr-CA" sz="2000" b="1" baseline="30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= </a:t>
                      </a:r>
                      <a:r>
                        <a:rPr lang="el-GR" sz="16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</a:t>
                      </a:r>
                      <a:r>
                        <a:rPr lang="fr-CA" sz="16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 + AB</a:t>
                      </a: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cm</a:t>
                      </a:r>
                      <a:endParaRPr lang="fr-CA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="1" baseline="30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434847"/>
              </p:ext>
            </p:extLst>
          </p:nvPr>
        </p:nvGraphicFramePr>
        <p:xfrm>
          <a:off x="4175096" y="360949"/>
          <a:ext cx="73612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1170320"/>
                <a:gridCol w="1081826"/>
                <a:gridCol w="1017431"/>
                <a:gridCol w="1262129"/>
                <a:gridCol w="1184857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fr-CA" sz="14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cm</a:t>
                      </a:r>
                      <a:endParaRPr lang="fr-CA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r>
                        <a:rPr lang="el-GR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</a:t>
                      </a:r>
                      <a:r>
                        <a:rPr lang="fr-CA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cm</a:t>
                      </a:r>
                      <a:r>
                        <a:rPr lang="fr-CA" b="1" baseline="30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fr-CA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2" y="552388"/>
            <a:ext cx="10571998" cy="970450"/>
          </a:xfrm>
        </p:spPr>
        <p:txBody>
          <a:bodyPr/>
          <a:lstStyle/>
          <a:p>
            <a:r>
              <a:rPr lang="fr-CA" dirty="0" smtClean="0">
                <a:sym typeface="Symbol" panose="05050102010706020507" pitchFamily="18" charset="2"/>
              </a:rPr>
              <a:t>3a</a:t>
            </a:r>
            <a:br>
              <a:rPr lang="fr-CA" dirty="0" smtClean="0">
                <a:sym typeface="Symbol" panose="05050102010706020507" pitchFamily="18" charset="2"/>
              </a:rPr>
            </a:br>
            <a:r>
              <a:rPr lang="fr-CA" dirty="0" smtClean="0">
                <a:sym typeface="Symbol" panose="05050102010706020507" pitchFamily="18" charset="2"/>
              </a:rPr>
              <a:t>Solide 1</a:t>
            </a:r>
            <a:endParaRPr lang="fr-CA" dirty="0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39" y="2532791"/>
            <a:ext cx="3533497" cy="4073468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2900088" y="5769734"/>
            <a:ext cx="127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0066"/>
                </a:solidFill>
              </a:rPr>
              <a:t>3 cm</a:t>
            </a:r>
            <a:endParaRPr lang="fr-CA" b="1" dirty="0">
              <a:solidFill>
                <a:srgbClr val="FF0066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2099285" y="4144523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4 cm</a:t>
            </a:r>
            <a:endParaRPr lang="fr-CA" b="1" dirty="0"/>
          </a:p>
        </p:txBody>
      </p:sp>
      <p:cxnSp>
        <p:nvCxnSpPr>
          <p:cNvPr id="40" name="Connecteur droit 39"/>
          <p:cNvCxnSpPr>
            <a:stCxn id="36" idx="0"/>
          </p:cNvCxnSpPr>
          <p:nvPr/>
        </p:nvCxnSpPr>
        <p:spPr>
          <a:xfrm>
            <a:off x="2900088" y="2532791"/>
            <a:ext cx="1742653" cy="3671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659422" y="3959857"/>
            <a:ext cx="87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5 cm</a:t>
            </a:r>
            <a:endParaRPr lang="fr-CA" sz="1400" b="1" dirty="0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635410" y="2392536"/>
            <a:ext cx="4503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u="sng" dirty="0" smtClean="0"/>
              <a:t>Aire de la base du cône 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AB = </a:t>
            </a:r>
            <a:r>
              <a:rPr lang="el-GR" b="1" dirty="0" smtClean="0"/>
              <a:t>π</a:t>
            </a:r>
            <a:r>
              <a:rPr lang="fr-CA" b="1" dirty="0" smtClean="0"/>
              <a:t>r</a:t>
            </a:r>
            <a:r>
              <a:rPr lang="fr-CA" b="1" baseline="30000" dirty="0"/>
              <a:t>2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AB = </a:t>
            </a:r>
            <a:r>
              <a:rPr lang="el-GR" dirty="0" smtClean="0"/>
              <a:t>π</a:t>
            </a:r>
            <a:r>
              <a:rPr lang="fr-CA" dirty="0"/>
              <a:t> × </a:t>
            </a:r>
            <a:r>
              <a:rPr lang="fr-CA" dirty="0" smtClean="0">
                <a:solidFill>
                  <a:srgbClr val="FF0066"/>
                </a:solidFill>
              </a:rPr>
              <a:t>3</a:t>
            </a:r>
            <a:r>
              <a:rPr lang="fr-CA" baseline="30000" dirty="0" smtClean="0"/>
              <a:t>2</a:t>
            </a:r>
            <a:endParaRPr lang="fr-CA" dirty="0" smtClean="0"/>
          </a:p>
          <a:p>
            <a:pPr>
              <a:lnSpc>
                <a:spcPct val="150000"/>
              </a:lnSpc>
            </a:pPr>
            <a:r>
              <a:rPr lang="fr-CA" dirty="0" smtClean="0"/>
              <a:t>AB = </a:t>
            </a:r>
            <a:r>
              <a:rPr lang="el-GR" dirty="0" smtClean="0"/>
              <a:t>π</a:t>
            </a:r>
            <a:r>
              <a:rPr lang="fr-CA" dirty="0" smtClean="0"/>
              <a:t> × 9</a:t>
            </a:r>
          </a:p>
          <a:p>
            <a:pPr>
              <a:defRPr/>
            </a:pPr>
            <a:r>
              <a:rPr lang="fr-CA" dirty="0" smtClean="0"/>
              <a:t>AB = </a:t>
            </a:r>
            <a:r>
              <a:rPr lang="fr-C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</a:t>
            </a:r>
            <a:r>
              <a:rPr lang="el-G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π</a:t>
            </a:r>
            <a:r>
              <a:rPr lang="fr-C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cm</a:t>
            </a:r>
            <a:r>
              <a:rPr lang="fr-CA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endParaRPr lang="fr-CA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7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99552"/>
              </p:ext>
            </p:extLst>
          </p:nvPr>
        </p:nvGraphicFramePr>
        <p:xfrm>
          <a:off x="4175095" y="365680"/>
          <a:ext cx="734771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1170320"/>
                <a:gridCol w="1081826"/>
                <a:gridCol w="1017431"/>
                <a:gridCol w="996707"/>
                <a:gridCol w="1436697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</a:t>
                      </a:r>
                      <a:r>
                        <a:rPr lang="fr-CA" sz="1600" i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= </a:t>
                      </a:r>
                      <a:r>
                        <a:rPr lang="el-GR" sz="16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</a:t>
                      </a:r>
                      <a:r>
                        <a:rPr lang="fr-CA" sz="16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 + AB</a:t>
                      </a: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1"/>
                          </a:solidFill>
                        </a:rPr>
                        <a:t>5 cm</a:t>
                      </a:r>
                      <a:endParaRPr lang="fr-CA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9</a:t>
                      </a:r>
                      <a:r>
                        <a:rPr lang="el-GR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π</a:t>
                      </a:r>
                      <a:r>
                        <a:rPr lang="fr-CA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cm</a:t>
                      </a:r>
                      <a:r>
                        <a:rPr lang="fr-CA" b="1" baseline="300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</a:t>
                      </a:r>
                      <a:endParaRPr lang="fr-CA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576592"/>
              </p:ext>
            </p:extLst>
          </p:nvPr>
        </p:nvGraphicFramePr>
        <p:xfrm>
          <a:off x="4161513" y="365680"/>
          <a:ext cx="7361293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730"/>
                <a:gridCol w="1170320"/>
                <a:gridCol w="1081826"/>
                <a:gridCol w="1017431"/>
                <a:gridCol w="982853"/>
                <a:gridCol w="1464133"/>
              </a:tblGrid>
              <a:tr h="375920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fr-CA" sz="14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1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3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4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cm</a:t>
                      </a:r>
                      <a:endParaRPr lang="fr-CA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r>
                        <a:rPr lang="el-GR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π</a:t>
                      </a:r>
                      <a:r>
                        <a:rPr lang="fr-CA" b="1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cm</a:t>
                      </a:r>
                      <a:r>
                        <a:rPr lang="fr-CA" b="1" baseline="300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fr-CA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dirty="0" smtClean="0">
                          <a:solidFill>
                            <a:srgbClr val="017D77"/>
                          </a:solidFill>
                          <a:effectLst/>
                        </a:rPr>
                        <a:t>24</a:t>
                      </a:r>
                      <a:r>
                        <a:rPr lang="el-GR" b="1" dirty="0" smtClean="0">
                          <a:solidFill>
                            <a:srgbClr val="017D77"/>
                          </a:solidFill>
                          <a:effectLst/>
                        </a:rPr>
                        <a:t>π</a:t>
                      </a:r>
                      <a:r>
                        <a:rPr lang="fr-CA" b="1" dirty="0" smtClean="0">
                          <a:solidFill>
                            <a:srgbClr val="017D77"/>
                          </a:solidFill>
                          <a:effectLst/>
                        </a:rPr>
                        <a:t> cm</a:t>
                      </a:r>
                      <a:r>
                        <a:rPr lang="fr-CA" b="1" baseline="30000" dirty="0" smtClean="0">
                          <a:solidFill>
                            <a:srgbClr val="017D77"/>
                          </a:solidFill>
                          <a:effectLst/>
                        </a:rPr>
                        <a:t>2</a:t>
                      </a:r>
                      <a:endParaRPr lang="fr-CA" b="1" dirty="0" smtClean="0">
                        <a:solidFill>
                          <a:srgbClr val="017D77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2" y="552388"/>
            <a:ext cx="10571998" cy="970450"/>
          </a:xfrm>
        </p:spPr>
        <p:txBody>
          <a:bodyPr/>
          <a:lstStyle/>
          <a:p>
            <a:r>
              <a:rPr lang="fr-CA" dirty="0" smtClean="0">
                <a:sym typeface="Symbol" panose="05050102010706020507" pitchFamily="18" charset="2"/>
              </a:rPr>
              <a:t>3a</a:t>
            </a:r>
            <a:br>
              <a:rPr lang="fr-CA" dirty="0" smtClean="0">
                <a:sym typeface="Symbol" panose="05050102010706020507" pitchFamily="18" charset="2"/>
              </a:rPr>
            </a:br>
            <a:r>
              <a:rPr lang="fr-CA" dirty="0" smtClean="0">
                <a:sym typeface="Symbol" panose="05050102010706020507" pitchFamily="18" charset="2"/>
              </a:rPr>
              <a:t>Solide 1</a:t>
            </a:r>
            <a:endParaRPr lang="fr-CA" dirty="0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39" y="2532791"/>
            <a:ext cx="3533497" cy="4073468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2900088" y="5769734"/>
            <a:ext cx="127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0066"/>
                </a:solidFill>
              </a:rPr>
              <a:t>3 cm</a:t>
            </a:r>
            <a:endParaRPr lang="fr-CA" b="1" dirty="0">
              <a:solidFill>
                <a:srgbClr val="FF0066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6200000">
            <a:off x="2099285" y="4144523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4 cm</a:t>
            </a:r>
            <a:endParaRPr lang="fr-CA" b="1" dirty="0"/>
          </a:p>
        </p:txBody>
      </p:sp>
      <p:cxnSp>
        <p:nvCxnSpPr>
          <p:cNvPr id="40" name="Connecteur droit 39"/>
          <p:cNvCxnSpPr>
            <a:stCxn id="36" idx="0"/>
          </p:cNvCxnSpPr>
          <p:nvPr/>
        </p:nvCxnSpPr>
        <p:spPr>
          <a:xfrm>
            <a:off x="2900088" y="2532791"/>
            <a:ext cx="1742653" cy="3671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659422" y="3959857"/>
            <a:ext cx="87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5 cm</a:t>
            </a:r>
            <a:endParaRPr lang="fr-CA" sz="1400" b="1" dirty="0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635410" y="2392536"/>
            <a:ext cx="4503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u="sng" dirty="0" smtClean="0"/>
              <a:t>Aire total du cône 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AT = AL + AB</a:t>
            </a:r>
            <a:endParaRPr lang="fr-CA" b="1" baseline="30000" dirty="0"/>
          </a:p>
          <a:p>
            <a:pPr>
              <a:lnSpc>
                <a:spcPct val="150000"/>
              </a:lnSpc>
            </a:pPr>
            <a:r>
              <a:rPr lang="fr-CA" dirty="0" smtClean="0"/>
              <a:t>AT = </a:t>
            </a:r>
            <a:r>
              <a:rPr lang="el-GR" dirty="0" smtClean="0"/>
              <a:t>π</a:t>
            </a:r>
            <a:r>
              <a:rPr lang="fr-CA" dirty="0" smtClean="0"/>
              <a:t>ra + AB</a:t>
            </a:r>
          </a:p>
          <a:p>
            <a:pPr>
              <a:lnSpc>
                <a:spcPct val="150000"/>
              </a:lnSpc>
            </a:pPr>
            <a:r>
              <a:rPr lang="fr-CA" dirty="0" smtClean="0"/>
              <a:t>AT = </a:t>
            </a:r>
            <a:r>
              <a:rPr lang="el-GR" dirty="0" smtClean="0"/>
              <a:t>π</a:t>
            </a:r>
            <a:r>
              <a:rPr lang="fr-CA" dirty="0" smtClean="0"/>
              <a:t> × </a:t>
            </a:r>
            <a:r>
              <a:rPr lang="fr-CA" dirty="0" smtClean="0">
                <a:solidFill>
                  <a:srgbClr val="FF0066"/>
                </a:solidFill>
              </a:rPr>
              <a:t>3</a:t>
            </a:r>
            <a:r>
              <a:rPr lang="fr-CA" dirty="0" smtClean="0"/>
              <a:t> × </a:t>
            </a:r>
            <a:r>
              <a:rPr lang="fr-CA" dirty="0" smtClean="0">
                <a:solidFill>
                  <a:schemeClr val="bg1"/>
                </a:solidFill>
              </a:rPr>
              <a:t>5</a:t>
            </a:r>
            <a:r>
              <a:rPr lang="fr-CA" dirty="0" smtClean="0"/>
              <a:t> + </a:t>
            </a:r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π</a:t>
            </a:r>
            <a:endParaRPr lang="fr-C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CA" dirty="0" smtClean="0"/>
              <a:t>AT = 15</a:t>
            </a:r>
            <a:r>
              <a:rPr lang="el-GR" dirty="0" smtClean="0"/>
              <a:t>π</a:t>
            </a:r>
            <a:r>
              <a:rPr lang="fr-CA" dirty="0" smtClean="0"/>
              <a:t> +</a:t>
            </a:r>
            <a:r>
              <a:rPr lang="fr-C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9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π</a:t>
            </a:r>
            <a:endParaRPr lang="fr-CA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CA" dirty="0" smtClean="0"/>
              <a:t>AT = </a:t>
            </a:r>
            <a:r>
              <a:rPr lang="fr-CA" b="1" dirty="0" smtClean="0">
                <a:solidFill>
                  <a:srgbClr val="017D77"/>
                </a:solidFill>
              </a:rPr>
              <a:t>24</a:t>
            </a:r>
            <a:r>
              <a:rPr lang="el-GR" b="1" dirty="0" smtClean="0">
                <a:solidFill>
                  <a:srgbClr val="017D77"/>
                </a:solidFill>
              </a:rPr>
              <a:t>π</a:t>
            </a:r>
            <a:r>
              <a:rPr lang="fr-CA" b="1" dirty="0" smtClean="0">
                <a:solidFill>
                  <a:srgbClr val="017D77"/>
                </a:solidFill>
              </a:rPr>
              <a:t> cm</a:t>
            </a:r>
            <a:r>
              <a:rPr lang="fr-CA" b="1" baseline="30000" dirty="0" smtClean="0">
                <a:solidFill>
                  <a:srgbClr val="017D77"/>
                </a:solidFill>
              </a:rPr>
              <a:t>2</a:t>
            </a:r>
            <a:endParaRPr lang="fr-CA" b="1" dirty="0">
              <a:solidFill>
                <a:srgbClr val="017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901842"/>
              </p:ext>
            </p:extLst>
          </p:nvPr>
        </p:nvGraphicFramePr>
        <p:xfrm>
          <a:off x="3395133" y="358348"/>
          <a:ext cx="838123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44"/>
                <a:gridCol w="1463040"/>
                <a:gridCol w="1524000"/>
                <a:gridCol w="1645920"/>
                <a:gridCol w="1236617"/>
                <a:gridCol w="1256410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fr-CA" sz="14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2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b="1" strike="noStrike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8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r>
                        <a:rPr lang="el-GR" dirty="0" smtClean="0">
                          <a:solidFill>
                            <a:schemeClr val="bg2"/>
                          </a:solidFill>
                        </a:rPr>
                        <a:t>π</a:t>
                      </a:r>
                      <a:r>
                        <a:rPr lang="fr-CA" baseline="0" dirty="0" smtClean="0">
                          <a:solidFill>
                            <a:schemeClr val="bg2"/>
                          </a:solidFill>
                        </a:rPr>
                        <a:t> cm</a:t>
                      </a:r>
                      <a:r>
                        <a:rPr lang="fr-CA" b="0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fr-CA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368036"/>
              </p:ext>
            </p:extLst>
          </p:nvPr>
        </p:nvGraphicFramePr>
        <p:xfrm>
          <a:off x="3395132" y="358348"/>
          <a:ext cx="838123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44"/>
                <a:gridCol w="1463040"/>
                <a:gridCol w="1524000"/>
                <a:gridCol w="1645920"/>
                <a:gridCol w="1236617"/>
                <a:gridCol w="1256410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  <a:endParaRPr lang="fr-CA" sz="14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2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strike="noStrike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cm</a:t>
                      </a:r>
                      <a:endParaRPr lang="fr-CA" b="1" strike="noStrike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8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r>
                        <a:rPr lang="el-GR" dirty="0" smtClean="0">
                          <a:solidFill>
                            <a:schemeClr val="bg2"/>
                          </a:solidFill>
                        </a:rPr>
                        <a:t>π</a:t>
                      </a:r>
                      <a:r>
                        <a:rPr lang="fr-CA" baseline="0" dirty="0" smtClean="0">
                          <a:solidFill>
                            <a:schemeClr val="bg2"/>
                          </a:solidFill>
                        </a:rPr>
                        <a:t> cm</a:t>
                      </a:r>
                      <a:r>
                        <a:rPr lang="fr-CA" b="0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fr-CA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999353"/>
              </p:ext>
            </p:extLst>
          </p:nvPr>
        </p:nvGraphicFramePr>
        <p:xfrm>
          <a:off x="3395132" y="376773"/>
          <a:ext cx="838123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53"/>
                <a:gridCol w="1454840"/>
                <a:gridCol w="1532708"/>
                <a:gridCol w="1645920"/>
                <a:gridCol w="1227909"/>
                <a:gridCol w="1247701"/>
              </a:tblGrid>
              <a:tr h="0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 </a:t>
                      </a:r>
                      <a:r>
                        <a:rPr lang="fr-C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</a:t>
                      </a:r>
                      <a:r>
                        <a:rPr lang="fr-CA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CA" sz="1800" b="1" spc="-150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 + h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 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= ac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r>
                        <a:rPr lang="fr-CA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C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r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 + </a:t>
                      </a:r>
                      <a:r>
                        <a:rPr lang="fr-CA" sz="1800" b="1" spc="-150" dirty="0" smtClean="0">
                          <a:solidFill>
                            <a:srgbClr val="99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 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= ac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 </a:t>
                      </a:r>
                      <a:r>
                        <a:rPr lang="fr-CA" sz="16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fr-CA" sz="1600" b="0" spc="-150" dirty="0" smtClean="0">
                          <a:solidFill>
                            <a:schemeClr val="bg2"/>
                          </a:solidFill>
                          <a:effectLst/>
                        </a:rPr>
                        <a:t>r</a:t>
                      </a:r>
                      <a:r>
                        <a:rPr lang="fr-CA" sz="1600" b="0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r>
                        <a:rPr lang="fr-CA" sz="1600" b="0" spc="-150" dirty="0" smtClean="0">
                          <a:solidFill>
                            <a:schemeClr val="bg2"/>
                          </a:solidFill>
                          <a:effectLst/>
                        </a:rPr>
                        <a:t> + h</a:t>
                      </a:r>
                      <a:r>
                        <a:rPr lang="fr-CA" sz="1600" b="0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 </a:t>
                      </a:r>
                      <a:r>
                        <a:rPr lang="fr-CA" sz="1600" b="0" spc="-150" dirty="0" smtClean="0">
                          <a:solidFill>
                            <a:schemeClr val="bg2"/>
                          </a:solidFill>
                          <a:effectLst/>
                        </a:rPr>
                        <a:t>= </a:t>
                      </a:r>
                      <a:r>
                        <a:rPr lang="fr-CA" sz="1600" b="1" spc="-150" dirty="0" smtClean="0">
                          <a:solidFill>
                            <a:schemeClr val="bg1"/>
                          </a:solidFill>
                          <a:effectLst/>
                        </a:rPr>
                        <a:t>ac</a:t>
                      </a:r>
                      <a:r>
                        <a:rPr lang="fr-CA" sz="1600" b="0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fr-CA" b="0" spc="-150" baseline="3000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= </a:t>
                      </a:r>
                      <a:r>
                        <a:rPr lang="el-GR" sz="1800" b="1" dirty="0" smtClean="0">
                          <a:solidFill>
                            <a:schemeClr val="bg2"/>
                          </a:solidFill>
                          <a:effectLst/>
                        </a:rPr>
                        <a:t>π</a:t>
                      </a:r>
                      <a:r>
                        <a:rPr lang="fr-CA" sz="1800" b="1" dirty="0" smtClean="0">
                          <a:solidFill>
                            <a:schemeClr val="bg2"/>
                          </a:solidFill>
                          <a:effectLst/>
                        </a:rPr>
                        <a:t>r</a:t>
                      </a:r>
                      <a:r>
                        <a:rPr lang="fr-CA" sz="1800" b="1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= </a:t>
                      </a:r>
                      <a:r>
                        <a:rPr lang="el-GR" sz="14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</a:t>
                      </a:r>
                      <a:r>
                        <a:rPr lang="fr-CA" sz="14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 + AB</a:t>
                      </a: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2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8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r>
                        <a:rPr lang="el-GR" dirty="0" smtClean="0">
                          <a:solidFill>
                            <a:schemeClr val="bg2"/>
                          </a:solidFill>
                        </a:rPr>
                        <a:t>π</a:t>
                      </a:r>
                      <a:r>
                        <a:rPr lang="fr-CA" baseline="0" dirty="0" smtClean="0">
                          <a:solidFill>
                            <a:schemeClr val="bg2"/>
                          </a:solidFill>
                        </a:rPr>
                        <a:t> cm</a:t>
                      </a:r>
                      <a:r>
                        <a:rPr lang="fr-CA" b="0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fr-CA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2" y="552388"/>
            <a:ext cx="10571998" cy="970450"/>
          </a:xfrm>
        </p:spPr>
        <p:txBody>
          <a:bodyPr/>
          <a:lstStyle/>
          <a:p>
            <a:r>
              <a:rPr lang="fr-CA" dirty="0" smtClean="0">
                <a:sym typeface="Symbol" panose="05050102010706020507" pitchFamily="18" charset="2"/>
              </a:rPr>
              <a:t>3a</a:t>
            </a:r>
            <a:br>
              <a:rPr lang="fr-CA" dirty="0" smtClean="0">
                <a:sym typeface="Symbol" panose="05050102010706020507" pitchFamily="18" charset="2"/>
              </a:rPr>
            </a:br>
            <a:r>
              <a:rPr lang="fr-CA" dirty="0" smtClean="0">
                <a:sym typeface="Symbol" panose="05050102010706020507" pitchFamily="18" charset="2"/>
              </a:rPr>
              <a:t>Solide 2</a:t>
            </a:r>
            <a:endParaRPr lang="fr-CA" dirty="0"/>
          </a:p>
        </p:txBody>
      </p:sp>
      <p:sp>
        <p:nvSpPr>
          <p:cNvPr id="3" name="Ellipse 2"/>
          <p:cNvSpPr/>
          <p:nvPr/>
        </p:nvSpPr>
        <p:spPr>
          <a:xfrm>
            <a:off x="1133339" y="5821251"/>
            <a:ext cx="3505399" cy="785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>
            <a:off x="1133339" y="2532790"/>
            <a:ext cx="3505399" cy="3687705"/>
          </a:xfrm>
          <a:prstGeom prst="triangle">
            <a:avLst/>
          </a:prstGeom>
          <a:solidFill>
            <a:schemeClr val="accent1">
              <a:lumMod val="60000"/>
              <a:lumOff val="40000"/>
              <a:alpha val="47059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>
            <a:stCxn id="3" idx="2"/>
            <a:endCxn id="3" idx="6"/>
          </p:cNvCxnSpPr>
          <p:nvPr/>
        </p:nvCxnSpPr>
        <p:spPr>
          <a:xfrm>
            <a:off x="1133339" y="6213755"/>
            <a:ext cx="3505399" cy="0"/>
          </a:xfrm>
          <a:prstGeom prst="line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3" idx="2"/>
            <a:endCxn id="3" idx="6"/>
          </p:cNvCxnSpPr>
          <p:nvPr/>
        </p:nvCxnSpPr>
        <p:spPr>
          <a:xfrm>
            <a:off x="1133339" y="6213755"/>
            <a:ext cx="3505399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endCxn id="3" idx="6"/>
          </p:cNvCxnSpPr>
          <p:nvPr/>
        </p:nvCxnSpPr>
        <p:spPr>
          <a:xfrm flipV="1">
            <a:off x="2883049" y="6213755"/>
            <a:ext cx="1755689" cy="674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395133" y="5859379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66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6607990" y="2511296"/>
                <a:ext cx="4432151" cy="3307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CA" u="sng" dirty="0" smtClean="0"/>
                  <a:t>Mesure du rayon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b="1" dirty="0"/>
                  <a:t>AB = </a:t>
                </a:r>
                <a:r>
                  <a:rPr lang="el-GR" b="1" dirty="0"/>
                  <a:t>π</a:t>
                </a:r>
                <a:r>
                  <a:rPr lang="fr-CA" b="1" dirty="0" smtClean="0"/>
                  <a:t>r</a:t>
                </a:r>
                <a:r>
                  <a:rPr lang="fr-CA" b="1" baseline="30000" dirty="0" smtClean="0"/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dirty="0" smtClean="0">
                    <a:solidFill>
                      <a:schemeClr val="tx1"/>
                    </a:solidFill>
                  </a:rPr>
                  <a:t>16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π</a:t>
                </a:r>
                <a:r>
                  <a:rPr lang="fr-CA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π</a:t>
                </a:r>
                <a:r>
                  <a:rPr lang="fr-CA" dirty="0" smtClean="0">
                    <a:solidFill>
                      <a:schemeClr val="tx1"/>
                    </a:solidFill>
                  </a:rPr>
                  <a:t> × </a:t>
                </a:r>
                <a:r>
                  <a:rPr lang="fr-CA" dirty="0" smtClean="0">
                    <a:solidFill>
                      <a:srgbClr val="FF0066"/>
                    </a:solidFill>
                  </a:rPr>
                  <a:t>r</a:t>
                </a:r>
                <a:r>
                  <a:rPr lang="fr-CA" baseline="30000" dirty="0" smtClean="0">
                    <a:solidFill>
                      <a:schemeClr val="tx1"/>
                    </a:solidFill>
                  </a:rPr>
                  <a:t>2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r-CA" dirty="0">
                            <a:solidFill>
                              <a:schemeClr val="tx1"/>
                            </a:solidFill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π</m:t>
                        </m:r>
                      </m:den>
                    </m:f>
                  </m:oMath>
                </a14:m>
                <a:r>
                  <a:rPr lang="fr-CA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>
                            <a:solidFill>
                              <a:schemeClr val="tx1"/>
                            </a:solidFill>
                          </a:rPr>
                          <m:t>π</m:t>
                        </m:r>
                      </m:den>
                    </m:f>
                  </m:oMath>
                </a14:m>
                <a:r>
                  <a:rPr lang="fr-CA" baseline="30000" dirty="0" smtClean="0">
                    <a:solidFill>
                      <a:schemeClr val="tx1"/>
                    </a:solidFill>
                  </a:rPr>
                  <a:t>  </a:t>
                </a:r>
                <a:r>
                  <a:rPr lang="fr-CA" dirty="0">
                    <a:solidFill>
                      <a:schemeClr val="tx1"/>
                    </a:solidFill>
                  </a:rPr>
                  <a:t>× </a:t>
                </a:r>
                <a:r>
                  <a:rPr lang="fr-CA" dirty="0" smtClean="0">
                    <a:solidFill>
                      <a:srgbClr val="FF0066"/>
                    </a:solidFill>
                  </a:rPr>
                  <a:t>r</a:t>
                </a:r>
                <a:r>
                  <a:rPr lang="fr-CA" baseline="30000" dirty="0" smtClean="0">
                    <a:solidFill>
                      <a:schemeClr val="tx1"/>
                    </a:solidFill>
                  </a:rPr>
                  <a:t>2</a:t>
                </a:r>
                <a:endParaRPr lang="fr-CA" baseline="300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CA" dirty="0" smtClean="0">
                    <a:solidFill>
                      <a:schemeClr val="tx1"/>
                    </a:solidFill>
                  </a:rPr>
                  <a:t>16 = </a:t>
                </a:r>
                <a:r>
                  <a:rPr lang="fr-CA" dirty="0">
                    <a:solidFill>
                      <a:srgbClr val="FF0066"/>
                    </a:solidFill>
                  </a:rPr>
                  <a:t>r</a:t>
                </a:r>
                <a:r>
                  <a:rPr lang="fr-CA" baseline="30000" dirty="0">
                    <a:solidFill>
                      <a:schemeClr val="tx1"/>
                    </a:solidFill>
                  </a:rPr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fr-CA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fr-CA" baseline="30000" dirty="0" smtClean="0">
                    <a:solidFill>
                      <a:schemeClr val="tx1"/>
                    </a:solidFill>
                  </a:rPr>
                  <a:t> </a:t>
                </a:r>
                <a:r>
                  <a:rPr lang="fr-CA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r-CA" dirty="0" smtClean="0">
                            <a:solidFill>
                              <a:srgbClr val="FF0066"/>
                            </a:solidFill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fr-CA" baseline="30000" dirty="0">
                            <a:solidFill>
                              <a:schemeClr val="tx1"/>
                            </a:solidFill>
                          </a:rPr>
                          <m:t>2 </m:t>
                        </m:r>
                      </m:e>
                    </m:rad>
                  </m:oMath>
                </a14:m>
                <a:endParaRPr lang="fr-CA" baseline="30000" dirty="0" smtClean="0"/>
              </a:p>
              <a:p>
                <a:pPr>
                  <a:lnSpc>
                    <a:spcPct val="150000"/>
                  </a:lnSpc>
                </a:pPr>
                <a:r>
                  <a:rPr lang="fr-CA" b="1" dirty="0" smtClean="0">
                    <a:solidFill>
                      <a:srgbClr val="FF0066"/>
                    </a:solidFill>
                  </a:rPr>
                  <a:t>4 cm </a:t>
                </a:r>
                <a:r>
                  <a:rPr lang="fr-CA" dirty="0" smtClean="0"/>
                  <a:t>= </a:t>
                </a:r>
                <a:r>
                  <a:rPr lang="fr-CA" dirty="0" smtClean="0">
                    <a:solidFill>
                      <a:srgbClr val="FF0066"/>
                    </a:solidFill>
                  </a:rPr>
                  <a:t>r</a:t>
                </a:r>
                <a:endParaRPr lang="fr-CA" baseline="300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990" y="2511296"/>
                <a:ext cx="4432151" cy="3307187"/>
              </a:xfrm>
              <a:prstGeom prst="rect">
                <a:avLst/>
              </a:prstGeom>
              <a:blipFill rotWithShape="0">
                <a:blip r:embed="rId2"/>
                <a:stretch>
                  <a:fillRect l="-1238" b="-36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5"/>
          <p:cNvCxnSpPr>
            <a:stCxn id="9" idx="0"/>
            <a:endCxn id="3" idx="6"/>
          </p:cNvCxnSpPr>
          <p:nvPr/>
        </p:nvCxnSpPr>
        <p:spPr>
          <a:xfrm>
            <a:off x="2886039" y="2532790"/>
            <a:ext cx="1752699" cy="368096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60893" y="3980223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dirty="0">
                <a:solidFill>
                  <a:schemeClr val="bg1"/>
                </a:solidFill>
              </a:rPr>
              <a:t>8</a:t>
            </a:r>
            <a:r>
              <a:rPr lang="fr-CA" b="1" dirty="0" smtClean="0">
                <a:solidFill>
                  <a:schemeClr val="bg1"/>
                </a:solidFill>
              </a:rPr>
              <a:t> cm</a:t>
            </a:r>
            <a:endParaRPr lang="fr-CA" dirty="0">
              <a:solidFill>
                <a:schemeClr val="bg1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2883049" y="2532790"/>
            <a:ext cx="2990" cy="3687705"/>
          </a:xfrm>
          <a:prstGeom prst="line">
            <a:avLst/>
          </a:prstGeom>
          <a:ln w="28575">
            <a:solidFill>
              <a:srgbClr val="99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 rot="16200000">
            <a:off x="2116306" y="4208059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99FF99"/>
                </a:solidFill>
              </a:rPr>
              <a:t>h</a:t>
            </a:r>
            <a:endParaRPr lang="fr-CA" b="1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0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05134"/>
              </p:ext>
            </p:extLst>
          </p:nvPr>
        </p:nvGraphicFramePr>
        <p:xfrm>
          <a:off x="4175094" y="323521"/>
          <a:ext cx="73612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049"/>
                <a:gridCol w="740228"/>
                <a:gridCol w="1524000"/>
                <a:gridCol w="1602378"/>
                <a:gridCol w="1201782"/>
                <a:gridCol w="1242856"/>
              </a:tblGrid>
              <a:tr h="356065">
                <a:tc gridSpan="6">
                  <a:txBody>
                    <a:bodyPr/>
                    <a:lstStyle/>
                    <a:p>
                      <a:r>
                        <a:rPr lang="fr-CA" dirty="0" smtClean="0"/>
                        <a:t>Cône</a:t>
                      </a:r>
                      <a:r>
                        <a:rPr lang="fr-CA" baseline="0" dirty="0" smtClean="0"/>
                        <a:t> circulaire droit</a:t>
                      </a: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  <a:endParaRPr lang="fr-CA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  <a:r>
                        <a:rPr lang="fr-CA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fr-CA" sz="18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r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 + </a:t>
                      </a:r>
                      <a:r>
                        <a:rPr lang="fr-CA" sz="1800" b="1" spc="-150" dirty="0" smtClean="0">
                          <a:solidFill>
                            <a:srgbClr val="99FF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 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= ac</a:t>
                      </a:r>
                      <a:r>
                        <a:rPr lang="fr-CA" sz="1600" b="1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 </a:t>
                      </a:r>
                      <a:r>
                        <a:rPr lang="fr-CA" sz="16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fr-CA" sz="1600" b="0" spc="-150" dirty="0" smtClean="0">
                          <a:solidFill>
                            <a:schemeClr val="bg2"/>
                          </a:solidFill>
                          <a:effectLst/>
                        </a:rPr>
                        <a:t>r</a:t>
                      </a:r>
                      <a:r>
                        <a:rPr lang="fr-CA" sz="1600" b="0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r>
                        <a:rPr lang="fr-CA" sz="1600" b="0" spc="-150" dirty="0" smtClean="0">
                          <a:solidFill>
                            <a:schemeClr val="bg2"/>
                          </a:solidFill>
                          <a:effectLst/>
                        </a:rPr>
                        <a:t> + h</a:t>
                      </a:r>
                      <a:r>
                        <a:rPr lang="fr-CA" sz="1600" b="0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 </a:t>
                      </a:r>
                      <a:r>
                        <a:rPr lang="fr-CA" sz="1600" b="0" spc="-150" dirty="0" smtClean="0">
                          <a:solidFill>
                            <a:schemeClr val="bg2"/>
                          </a:solidFill>
                          <a:effectLst/>
                        </a:rPr>
                        <a:t>= </a:t>
                      </a:r>
                      <a:r>
                        <a:rPr lang="fr-CA" sz="1600" b="1" spc="-150" dirty="0" smtClean="0">
                          <a:solidFill>
                            <a:schemeClr val="bg2"/>
                          </a:solidFill>
                          <a:effectLst/>
                        </a:rPr>
                        <a:t>ac</a:t>
                      </a:r>
                      <a:r>
                        <a:rPr lang="fr-CA" sz="1600" b="0" spc="-150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fr-CA" b="0" spc="-150" baseline="3000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= </a:t>
                      </a:r>
                      <a:r>
                        <a:rPr lang="el-GR" sz="1800" b="1" dirty="0" smtClean="0">
                          <a:solidFill>
                            <a:schemeClr val="bg2"/>
                          </a:solidFill>
                          <a:effectLst/>
                        </a:rPr>
                        <a:t>π</a:t>
                      </a:r>
                      <a:r>
                        <a:rPr lang="fr-CA" sz="1800" b="1" dirty="0" smtClean="0">
                          <a:solidFill>
                            <a:schemeClr val="bg2"/>
                          </a:solidFill>
                          <a:effectLst/>
                        </a:rPr>
                        <a:t>r</a:t>
                      </a:r>
                      <a:r>
                        <a:rPr lang="fr-CA" sz="1800" b="1" baseline="30000" dirty="0" smtClean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  <a:r>
                        <a:rPr lang="fr-CA" sz="1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= </a:t>
                      </a:r>
                      <a:r>
                        <a:rPr lang="el-GR" sz="14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π</a:t>
                      </a:r>
                      <a:r>
                        <a:rPr lang="fr-CA" sz="1400" b="1" spc="-15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ra + AB</a:t>
                      </a:r>
                    </a:p>
                  </a:txBody>
                  <a:tcPr/>
                </a:tc>
              </a:tr>
              <a:tr h="356065"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Solide 2</a:t>
                      </a:r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 dirty="0" smtClean="0">
                          <a:solidFill>
                            <a:srgbClr val="FF0066"/>
                          </a:solidFill>
                        </a:rPr>
                        <a:t>4 cm</a:t>
                      </a:r>
                      <a:endParaRPr lang="fr-CA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8 cm</a:t>
                      </a:r>
                      <a:endParaRPr lang="fr-CA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dirty="0" smtClean="0">
                          <a:solidFill>
                            <a:schemeClr val="bg2"/>
                          </a:solidFill>
                        </a:rPr>
                        <a:t>16</a:t>
                      </a:r>
                      <a:r>
                        <a:rPr lang="el-GR" dirty="0" smtClean="0">
                          <a:solidFill>
                            <a:schemeClr val="bg2"/>
                          </a:solidFill>
                        </a:rPr>
                        <a:t>π</a:t>
                      </a:r>
                      <a:r>
                        <a:rPr lang="fr-CA" baseline="0" dirty="0" smtClean="0">
                          <a:solidFill>
                            <a:schemeClr val="bg2"/>
                          </a:solidFill>
                        </a:rPr>
                        <a:t> cm</a:t>
                      </a:r>
                      <a:r>
                        <a:rPr lang="fr-CA" b="0" baseline="30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fr-CA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6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08342154"/>
                  </p:ext>
                </p:extLst>
              </p:nvPr>
            </p:nvGraphicFramePr>
            <p:xfrm>
              <a:off x="4175094" y="312775"/>
              <a:ext cx="7361293" cy="11290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0049"/>
                    <a:gridCol w="748937"/>
                    <a:gridCol w="1506583"/>
                    <a:gridCol w="1608738"/>
                    <a:gridCol w="1262129"/>
                    <a:gridCol w="1184857"/>
                  </a:tblGrid>
                  <a:tr h="356065">
                    <a:tc gridSpan="6">
                      <a:txBody>
                        <a:bodyPr/>
                        <a:lstStyle/>
                        <a:p>
                          <a:r>
                            <a:rPr lang="fr-CA" dirty="0" smtClean="0"/>
                            <a:t>Cône</a:t>
                          </a:r>
                          <a:r>
                            <a:rPr lang="fr-CA" baseline="0" dirty="0" smtClean="0"/>
                            <a:t> circulaire droit</a:t>
                          </a:r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  <a:tr h="356065"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r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h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c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B</a:t>
                          </a: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T</a:t>
                          </a:r>
                          <a:endParaRPr lang="fr-CA" sz="1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</a:tr>
                  <a:tr h="356065"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Solide 2</a:t>
                          </a:r>
                          <a:endParaRPr lang="fr-CA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b="1" dirty="0" smtClean="0">
                              <a:solidFill>
                                <a:srgbClr val="FF006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4 cm</a:t>
                          </a:r>
                          <a:endParaRPr lang="fr-CA" b="1" dirty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fr-CA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fr-CA" b="1" i="0" dirty="0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m:t>48</m:t>
                                  </m:r>
                                  <m:r>
                                    <m:rPr>
                                      <m:nor/>
                                    </m:rPr>
                                    <a:rPr lang="fr-CA" b="1" baseline="30000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m:t> </m:t>
                                  </m:r>
                                </m:e>
                              </m:rad>
                            </m:oMath>
                          </a14:m>
                          <a:r>
                            <a:rPr lang="fr-CA" b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</a:t>
                          </a:r>
                          <a:r>
                            <a:rPr lang="fr-CA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8 cm</a:t>
                          </a:r>
                          <a:endParaRPr lang="fr-CA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16</a:t>
                          </a:r>
                          <a:r>
                            <a:rPr lang="el-GR" dirty="0" smtClean="0">
                              <a:solidFill>
                                <a:schemeClr val="bg2"/>
                              </a:solidFill>
                            </a:rPr>
                            <a:t>π</a:t>
                          </a:r>
                          <a:r>
                            <a:rPr lang="fr-CA" baseline="0" dirty="0" smtClean="0">
                              <a:solidFill>
                                <a:schemeClr val="bg2"/>
                              </a:solidFill>
                            </a:rPr>
                            <a:t> cm</a:t>
                          </a:r>
                          <a:r>
                            <a:rPr lang="fr-CA" b="0" baseline="30000" dirty="0" smtClean="0">
                              <a:solidFill>
                                <a:schemeClr val="bg2"/>
                              </a:solidFill>
                            </a:rPr>
                            <a:t>2</a:t>
                          </a:r>
                          <a:endParaRPr lang="fr-CA" b="0" dirty="0" smtClean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6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08342154"/>
                  </p:ext>
                </p:extLst>
              </p:nvPr>
            </p:nvGraphicFramePr>
            <p:xfrm>
              <a:off x="4175094" y="312775"/>
              <a:ext cx="7361293" cy="11290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0049"/>
                    <a:gridCol w="748937"/>
                    <a:gridCol w="1506583"/>
                    <a:gridCol w="1608738"/>
                    <a:gridCol w="1262129"/>
                    <a:gridCol w="1184857"/>
                  </a:tblGrid>
                  <a:tr h="365760">
                    <a:tc gridSpan="6">
                      <a:txBody>
                        <a:bodyPr/>
                        <a:lstStyle/>
                        <a:p>
                          <a:r>
                            <a:rPr lang="fr-CA" dirty="0" smtClean="0"/>
                            <a:t>Cône</a:t>
                          </a:r>
                          <a:r>
                            <a:rPr lang="fr-CA" baseline="0" dirty="0" smtClean="0"/>
                            <a:t> circulaire droit</a:t>
                          </a:r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r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h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c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B</a:t>
                          </a: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T</a:t>
                          </a:r>
                          <a:endParaRPr lang="fr-CA" sz="1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</a:tr>
                  <a:tr h="397510"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Solide 2</a:t>
                          </a:r>
                          <a:endParaRPr lang="fr-CA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b="1" dirty="0" smtClean="0">
                              <a:solidFill>
                                <a:srgbClr val="FF006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4 cm</a:t>
                          </a:r>
                          <a:endParaRPr lang="fr-CA" b="1" dirty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19355" t="-193846" r="-270161" b="-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8 cm</a:t>
                          </a:r>
                          <a:endParaRPr lang="fr-CA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16</a:t>
                          </a:r>
                          <a:r>
                            <a:rPr lang="el-GR" dirty="0" smtClean="0">
                              <a:solidFill>
                                <a:schemeClr val="bg2"/>
                              </a:solidFill>
                            </a:rPr>
                            <a:t>π</a:t>
                          </a:r>
                          <a:r>
                            <a:rPr lang="fr-CA" baseline="0" dirty="0" smtClean="0">
                              <a:solidFill>
                                <a:schemeClr val="bg2"/>
                              </a:solidFill>
                            </a:rPr>
                            <a:t> cm</a:t>
                          </a:r>
                          <a:r>
                            <a:rPr lang="fr-CA" b="0" baseline="30000" dirty="0" smtClean="0">
                              <a:solidFill>
                                <a:schemeClr val="bg2"/>
                              </a:solidFill>
                            </a:rPr>
                            <a:t>2</a:t>
                          </a:r>
                          <a:endParaRPr lang="fr-CA" b="0" dirty="0" smtClean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2" y="552388"/>
            <a:ext cx="10571998" cy="970450"/>
          </a:xfrm>
        </p:spPr>
        <p:txBody>
          <a:bodyPr/>
          <a:lstStyle/>
          <a:p>
            <a:r>
              <a:rPr lang="fr-CA" dirty="0" smtClean="0">
                <a:sym typeface="Symbol" panose="05050102010706020507" pitchFamily="18" charset="2"/>
              </a:rPr>
              <a:t>3a</a:t>
            </a:r>
            <a:br>
              <a:rPr lang="fr-CA" dirty="0" smtClean="0">
                <a:sym typeface="Symbol" panose="05050102010706020507" pitchFamily="18" charset="2"/>
              </a:rPr>
            </a:br>
            <a:r>
              <a:rPr lang="fr-CA" dirty="0" smtClean="0">
                <a:sym typeface="Symbol" panose="05050102010706020507" pitchFamily="18" charset="2"/>
              </a:rPr>
              <a:t>Solide 2</a:t>
            </a:r>
            <a:endParaRPr lang="fr-CA" dirty="0"/>
          </a:p>
        </p:txBody>
      </p:sp>
      <p:sp>
        <p:nvSpPr>
          <p:cNvPr id="3" name="Ellipse 2"/>
          <p:cNvSpPr/>
          <p:nvPr/>
        </p:nvSpPr>
        <p:spPr>
          <a:xfrm>
            <a:off x="1133339" y="5821251"/>
            <a:ext cx="3505399" cy="785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>
            <a:off x="1133339" y="2532790"/>
            <a:ext cx="3505399" cy="3687705"/>
          </a:xfrm>
          <a:prstGeom prst="triangle">
            <a:avLst/>
          </a:prstGeom>
          <a:solidFill>
            <a:schemeClr val="accent1">
              <a:lumMod val="60000"/>
              <a:lumOff val="40000"/>
              <a:alpha val="47059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>
            <a:stCxn id="3" idx="2"/>
            <a:endCxn id="3" idx="6"/>
          </p:cNvCxnSpPr>
          <p:nvPr/>
        </p:nvCxnSpPr>
        <p:spPr>
          <a:xfrm>
            <a:off x="1133339" y="6213755"/>
            <a:ext cx="3505399" cy="0"/>
          </a:xfrm>
          <a:prstGeom prst="line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3" idx="2"/>
            <a:endCxn id="3" idx="6"/>
          </p:cNvCxnSpPr>
          <p:nvPr/>
        </p:nvCxnSpPr>
        <p:spPr>
          <a:xfrm>
            <a:off x="1133339" y="6213755"/>
            <a:ext cx="3505399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endCxn id="3" idx="6"/>
          </p:cNvCxnSpPr>
          <p:nvPr/>
        </p:nvCxnSpPr>
        <p:spPr>
          <a:xfrm flipV="1">
            <a:off x="2883049" y="6213755"/>
            <a:ext cx="1755689" cy="674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395132" y="5859379"/>
            <a:ext cx="89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0066"/>
                </a:solidFill>
              </a:rPr>
              <a:t>4 cm</a:t>
            </a:r>
            <a:endParaRPr lang="fr-CA" b="1" dirty="0">
              <a:solidFill>
                <a:srgbClr val="FF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ZoneTexte 32"/>
              <p:cNvSpPr txBox="1"/>
              <p:nvPr/>
            </p:nvSpPr>
            <p:spPr>
              <a:xfrm>
                <a:off x="6607990" y="2511296"/>
                <a:ext cx="4432151" cy="2849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CA" u="sng" dirty="0" smtClean="0"/>
                  <a:t>Mesure de la hauteur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b="1" dirty="0"/>
                  <a:t>a</a:t>
                </a:r>
                <a:r>
                  <a:rPr lang="fr-CA" b="1" baseline="30000" dirty="0"/>
                  <a:t>2</a:t>
                </a:r>
                <a:r>
                  <a:rPr lang="fr-CA" b="1" dirty="0"/>
                  <a:t> + </a:t>
                </a:r>
                <a:r>
                  <a:rPr lang="fr-CA" b="1" dirty="0" smtClean="0"/>
                  <a:t>b</a:t>
                </a:r>
                <a:r>
                  <a:rPr lang="fr-CA" b="1" baseline="30000" dirty="0" smtClean="0"/>
                  <a:t>2 </a:t>
                </a:r>
                <a:r>
                  <a:rPr lang="fr-CA" b="1" dirty="0"/>
                  <a:t>= </a:t>
                </a:r>
                <a:r>
                  <a:rPr lang="fr-CA" b="1" dirty="0" smtClean="0"/>
                  <a:t>c</a:t>
                </a:r>
                <a:r>
                  <a:rPr lang="fr-CA" b="1" baseline="30000" dirty="0" smtClean="0"/>
                  <a:t>2</a:t>
                </a:r>
                <a:endParaRPr lang="fr-CA" b="1" baseline="30000" dirty="0"/>
              </a:p>
              <a:p>
                <a:pPr>
                  <a:lnSpc>
                    <a:spcPct val="150000"/>
                  </a:lnSpc>
                </a:pPr>
                <a:r>
                  <a:rPr lang="fr-CA" dirty="0" smtClean="0"/>
                  <a:t>4</a:t>
                </a:r>
                <a:r>
                  <a:rPr lang="fr-CA" baseline="30000" dirty="0"/>
                  <a:t>2</a:t>
                </a:r>
                <a:r>
                  <a:rPr lang="fr-CA" dirty="0" smtClean="0"/>
                  <a:t> + </a:t>
                </a:r>
                <a:r>
                  <a:rPr lang="fr-CA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h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= 8</a:t>
                </a:r>
                <a:r>
                  <a:rPr lang="fr-CA" baseline="30000" dirty="0"/>
                  <a:t>2</a:t>
                </a:r>
                <a:endParaRPr lang="fr-CA" dirty="0" smtClean="0"/>
              </a:p>
              <a:p>
                <a:pPr>
                  <a:lnSpc>
                    <a:spcPct val="150000"/>
                  </a:lnSpc>
                </a:pPr>
                <a:r>
                  <a:rPr lang="fr-CA" dirty="0" smtClean="0"/>
                  <a:t>16 + </a:t>
                </a:r>
                <a:r>
                  <a:rPr lang="fr-CA" dirty="0">
                    <a:solidFill>
                      <a:schemeClr val="accent2">
                        <a:lumMod val="75000"/>
                      </a:schemeClr>
                    </a:solidFill>
                  </a:rPr>
                  <a:t>h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</a:t>
                </a:r>
                <a:r>
                  <a:rPr lang="fr-CA" dirty="0"/>
                  <a:t>=</a:t>
                </a:r>
                <a:r>
                  <a:rPr lang="fr-CA" dirty="0" smtClean="0"/>
                  <a:t> 64</a:t>
                </a:r>
                <a:endParaRPr lang="fr-CA" dirty="0"/>
              </a:p>
              <a:p>
                <a:r>
                  <a:rPr lang="fr-CA" sz="1400" dirty="0" smtClean="0"/>
                  <a:t>-16		  -16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dirty="0">
                    <a:solidFill>
                      <a:schemeClr val="accent2">
                        <a:lumMod val="75000"/>
                      </a:schemeClr>
                    </a:solidFill>
                  </a:rPr>
                  <a:t>h</a:t>
                </a:r>
                <a:r>
                  <a:rPr lang="fr-CA" baseline="30000" dirty="0" smtClean="0"/>
                  <a:t>2</a:t>
                </a:r>
                <a:r>
                  <a:rPr lang="fr-CA" dirty="0" smtClean="0"/>
                  <a:t> = 48</a:t>
                </a:r>
              </a:p>
              <a:p>
                <a:pPr>
                  <a:lnSpc>
                    <a:spcPct val="150000"/>
                  </a:lnSpc>
                </a:pPr>
                <a:r>
                  <a:rPr lang="fr-CA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r-CA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CA" baseline="30000" dirty="0"/>
                          <m:t>2</m:t>
                        </m:r>
                      </m:e>
                    </m:rad>
                  </m:oMath>
                </a14:m>
                <a:r>
                  <a:rPr lang="fr-CA" baseline="30000" dirty="0"/>
                  <a:t> </a:t>
                </a:r>
                <a:r>
                  <a:rPr lang="fr-CA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CA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fr-CA" b="1" i="0" dirty="0" smtClean="0">
                            <a:solidFill>
                              <a:srgbClr val="99FF99"/>
                            </a:solidFill>
                          </a:rPr>
                          <m:t>48</m:t>
                        </m:r>
                        <m:r>
                          <m:rPr>
                            <m:nor/>
                          </m:rPr>
                          <a:rPr lang="fr-CA" b="1" baseline="30000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 </m:t>
                        </m:r>
                      </m:e>
                    </m:rad>
                  </m:oMath>
                </a14:m>
                <a:r>
                  <a:rPr lang="fr-CA" b="1" dirty="0" smtClean="0"/>
                  <a:t> </a:t>
                </a:r>
                <a:r>
                  <a:rPr lang="fr-CA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33" name="ZoneText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990" y="2511296"/>
                <a:ext cx="4432151" cy="2849626"/>
              </a:xfrm>
              <a:prstGeom prst="rect">
                <a:avLst/>
              </a:prstGeom>
              <a:blipFill rotWithShape="0">
                <a:blip r:embed="rId3"/>
                <a:stretch>
                  <a:fillRect l="-1238" b="-214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necteur droit 37"/>
          <p:cNvCxnSpPr>
            <a:endCxn id="9" idx="0"/>
          </p:cNvCxnSpPr>
          <p:nvPr/>
        </p:nvCxnSpPr>
        <p:spPr>
          <a:xfrm flipV="1">
            <a:off x="2883049" y="2532790"/>
            <a:ext cx="2990" cy="3687705"/>
          </a:xfrm>
          <a:prstGeom prst="line">
            <a:avLst/>
          </a:prstGeom>
          <a:ln w="28575">
            <a:solidFill>
              <a:srgbClr val="99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900088" y="2532791"/>
            <a:ext cx="1742653" cy="3671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717069" y="4007310"/>
            <a:ext cx="78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8 cm</a:t>
            </a:r>
            <a:endParaRPr lang="fr-CA" sz="1050" b="1" dirty="0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16200000">
            <a:off x="2116306" y="4208059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99FF99"/>
                </a:solidFill>
              </a:rPr>
              <a:t>h</a:t>
            </a:r>
            <a:endParaRPr lang="fr-CA" b="1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5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08771925"/>
                  </p:ext>
                </p:extLst>
              </p:nvPr>
            </p:nvGraphicFramePr>
            <p:xfrm>
              <a:off x="4175095" y="356312"/>
              <a:ext cx="7361293" cy="11290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4730"/>
                    <a:gridCol w="911901"/>
                    <a:gridCol w="1262743"/>
                    <a:gridCol w="801188"/>
                    <a:gridCol w="1210492"/>
                    <a:gridCol w="1530239"/>
                  </a:tblGrid>
                  <a:tr h="356065">
                    <a:tc gridSpan="6">
                      <a:txBody>
                        <a:bodyPr/>
                        <a:lstStyle/>
                        <a:p>
                          <a:r>
                            <a:rPr lang="fr-CA" dirty="0" smtClean="0"/>
                            <a:t>Cône</a:t>
                          </a:r>
                          <a:r>
                            <a:rPr lang="fr-CA" baseline="0" dirty="0" smtClean="0"/>
                            <a:t> circulaire droit</a:t>
                          </a:r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  <a:tr h="356065"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r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h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c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B</a:t>
                          </a: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8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T =</a:t>
                          </a:r>
                          <a:r>
                            <a:rPr lang="fr-CA" sz="16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r>
                            <a:rPr lang="el-GR" sz="1600" b="1" spc="-15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/>
                            </a:rPr>
                            <a:t>π</a:t>
                          </a:r>
                          <a:r>
                            <a:rPr lang="fr-CA" sz="1600" b="1" spc="-15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/>
                            </a:rPr>
                            <a:t>ra + AB</a:t>
                          </a:r>
                        </a:p>
                      </a:txBody>
                      <a:tcPr/>
                    </a:tc>
                  </a:tr>
                  <a:tr h="356065"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Solide 2</a:t>
                          </a:r>
                          <a:endParaRPr lang="fr-CA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b="1" dirty="0" smtClean="0">
                              <a:solidFill>
                                <a:srgbClr val="FF0066"/>
                              </a:solidFill>
                            </a:rPr>
                            <a:t>4 cm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fr-CA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fr-CA" b="1" i="0" dirty="0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</a:rPr>
                                    <m:t>48</m:t>
                                  </m:r>
                                  <m:r>
                                    <m:rPr>
                                      <m:nor/>
                                    </m:rPr>
                                    <a:rPr lang="fr-CA" b="1" baseline="30000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</a:rPr>
                                    <m:t> </m:t>
                                  </m:r>
                                </m:e>
                              </m:rad>
                            </m:oMath>
                          </a14:m>
                          <a:r>
                            <a:rPr lang="fr-CA" b="1" dirty="0" smtClean="0"/>
                            <a:t> </a:t>
                          </a:r>
                          <a:r>
                            <a:rPr lang="fr-CA" b="1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cm</a:t>
                          </a:r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8 cm</a:t>
                          </a:r>
                          <a:endParaRPr lang="fr-CA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16</a:t>
                          </a:r>
                          <a:r>
                            <a:rPr lang="el-GR" dirty="0" smtClean="0">
                              <a:solidFill>
                                <a:schemeClr val="bg2"/>
                              </a:solidFill>
                            </a:rPr>
                            <a:t>π</a:t>
                          </a:r>
                          <a:r>
                            <a:rPr lang="fr-CA" baseline="0" dirty="0" smtClean="0">
                              <a:solidFill>
                                <a:schemeClr val="bg2"/>
                              </a:solidFill>
                            </a:rPr>
                            <a:t> cm</a:t>
                          </a:r>
                          <a:r>
                            <a:rPr lang="fr-CA" b="0" baseline="30000" dirty="0" smtClean="0">
                              <a:solidFill>
                                <a:schemeClr val="bg2"/>
                              </a:solidFill>
                            </a:rPr>
                            <a:t>2</a:t>
                          </a:r>
                          <a:endParaRPr lang="fr-CA" b="0" dirty="0" smtClean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Espace réservé du contenu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08771925"/>
                  </p:ext>
                </p:extLst>
              </p:nvPr>
            </p:nvGraphicFramePr>
            <p:xfrm>
              <a:off x="4175095" y="356312"/>
              <a:ext cx="7361293" cy="11290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4730"/>
                    <a:gridCol w="911901"/>
                    <a:gridCol w="1262743"/>
                    <a:gridCol w="801188"/>
                    <a:gridCol w="1210492"/>
                    <a:gridCol w="1530239"/>
                  </a:tblGrid>
                  <a:tr h="365760">
                    <a:tc gridSpan="6">
                      <a:txBody>
                        <a:bodyPr/>
                        <a:lstStyle/>
                        <a:p>
                          <a:r>
                            <a:rPr lang="fr-CA" dirty="0" smtClean="0"/>
                            <a:t>Cône</a:t>
                          </a:r>
                          <a:r>
                            <a:rPr lang="fr-CA" baseline="0" dirty="0" smtClean="0"/>
                            <a:t> circulaire droit</a:t>
                          </a:r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r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h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c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B</a:t>
                          </a: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8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T =</a:t>
                          </a:r>
                          <a:r>
                            <a:rPr lang="fr-CA" sz="16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r>
                            <a:rPr lang="el-GR" sz="1600" b="1" spc="-15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/>
                            </a:rPr>
                            <a:t>π</a:t>
                          </a:r>
                          <a:r>
                            <a:rPr lang="fr-CA" sz="1600" b="1" spc="-15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effectLst/>
                            </a:rPr>
                            <a:t>ra + AB</a:t>
                          </a:r>
                          <a:endParaRPr lang="fr-CA" sz="1600" b="1" spc="-15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effectLst/>
                          </a:endParaRPr>
                        </a:p>
                      </a:txBody>
                      <a:tcPr/>
                    </a:tc>
                  </a:tr>
                  <a:tr h="397510"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Solide 2</a:t>
                          </a:r>
                          <a:endParaRPr lang="fr-CA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b="1" dirty="0" smtClean="0">
                              <a:solidFill>
                                <a:srgbClr val="FF0066"/>
                              </a:solidFill>
                            </a:rPr>
                            <a:t>4 cm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3382" t="-193846" r="-283092" b="-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8 cm</a:t>
                          </a:r>
                          <a:endParaRPr lang="fr-CA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16</a:t>
                          </a:r>
                          <a:r>
                            <a:rPr lang="el-GR" dirty="0" smtClean="0">
                              <a:solidFill>
                                <a:schemeClr val="bg2"/>
                              </a:solidFill>
                            </a:rPr>
                            <a:t>π</a:t>
                          </a:r>
                          <a:r>
                            <a:rPr lang="fr-CA" baseline="0" dirty="0" smtClean="0">
                              <a:solidFill>
                                <a:schemeClr val="bg2"/>
                              </a:solidFill>
                            </a:rPr>
                            <a:t> cm</a:t>
                          </a:r>
                          <a:r>
                            <a:rPr lang="fr-CA" b="0" baseline="30000" dirty="0" smtClean="0">
                              <a:solidFill>
                                <a:schemeClr val="bg2"/>
                              </a:solidFill>
                            </a:rPr>
                            <a:t>2</a:t>
                          </a:r>
                          <a:endParaRPr lang="fr-CA" b="0" dirty="0" smtClean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57703559"/>
                  </p:ext>
                </p:extLst>
              </p:nvPr>
            </p:nvGraphicFramePr>
            <p:xfrm>
              <a:off x="4175095" y="356313"/>
              <a:ext cx="7361293" cy="11290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4730"/>
                    <a:gridCol w="885775"/>
                    <a:gridCol w="1271451"/>
                    <a:gridCol w="801189"/>
                    <a:gridCol w="1219200"/>
                    <a:gridCol w="1538948"/>
                  </a:tblGrid>
                  <a:tr h="356065">
                    <a:tc gridSpan="6">
                      <a:txBody>
                        <a:bodyPr/>
                        <a:lstStyle/>
                        <a:p>
                          <a:r>
                            <a:rPr lang="fr-CA" dirty="0" smtClean="0"/>
                            <a:t>Cône</a:t>
                          </a:r>
                          <a:r>
                            <a:rPr lang="fr-CA" baseline="0" dirty="0" smtClean="0"/>
                            <a:t> circulaire droit</a:t>
                          </a:r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  <a:tr h="356065"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r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h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c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B</a:t>
                          </a: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T</a:t>
                          </a:r>
                          <a:endParaRPr lang="fr-CA" sz="1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</a:tr>
                  <a:tr h="356065"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Solide 2</a:t>
                          </a:r>
                          <a:endParaRPr lang="fr-CA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b="1" i="0" dirty="0" smtClean="0">
                              <a:solidFill>
                                <a:srgbClr val="FF006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4 cm</a:t>
                          </a:r>
                          <a:endParaRPr lang="fr-CA" b="1" i="0" dirty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fr-CA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m:rPr>
                                      <m:nor/>
                                    </m:rPr>
                                    <a:rPr lang="fr-CA" b="1" i="0" dirty="0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m:t>48</m:t>
                                  </m:r>
                                  <m:r>
                                    <m:rPr>
                                      <m:nor/>
                                    </m:rPr>
                                    <a:rPr lang="fr-CA" b="1" i="0" baseline="30000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m:t> </m:t>
                                  </m:r>
                                </m:e>
                              </m:rad>
                            </m:oMath>
                          </a14:m>
                          <a:r>
                            <a:rPr lang="fr-CA" b="1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</a:t>
                          </a:r>
                          <a:r>
                            <a:rPr lang="fr-CA" b="1" i="0" dirty="0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cm</a:t>
                          </a:r>
                          <a:endParaRPr lang="fr-CA" i="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8 cm</a:t>
                          </a:r>
                          <a:endParaRPr lang="fr-CA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16</a:t>
                          </a:r>
                          <a:r>
                            <a:rPr lang="el-GR" dirty="0" smtClean="0">
                              <a:solidFill>
                                <a:schemeClr val="bg2"/>
                              </a:solidFill>
                            </a:rPr>
                            <a:t>π</a:t>
                          </a:r>
                          <a:r>
                            <a:rPr lang="fr-CA" baseline="0" dirty="0" smtClean="0">
                              <a:solidFill>
                                <a:schemeClr val="bg2"/>
                              </a:solidFill>
                            </a:rPr>
                            <a:t> cm</a:t>
                          </a:r>
                          <a:r>
                            <a:rPr lang="fr-CA" b="0" baseline="30000" dirty="0" smtClean="0">
                              <a:solidFill>
                                <a:schemeClr val="bg2"/>
                              </a:solidFill>
                            </a:rPr>
                            <a:t>2</a:t>
                          </a:r>
                          <a:endParaRPr lang="fr-CA" b="0" dirty="0" smtClean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b="1" dirty="0" smtClean="0">
                              <a:solidFill>
                                <a:srgbClr val="017D77"/>
                              </a:solidFill>
                            </a:rPr>
                            <a:t>48</a:t>
                          </a:r>
                          <a:r>
                            <a:rPr lang="el-GR" b="1" dirty="0" smtClean="0">
                              <a:solidFill>
                                <a:srgbClr val="017D77"/>
                              </a:solidFill>
                            </a:rPr>
                            <a:t>π</a:t>
                          </a:r>
                          <a:r>
                            <a:rPr lang="fr-CA" b="1" dirty="0" smtClean="0">
                              <a:solidFill>
                                <a:srgbClr val="017D77"/>
                              </a:solidFill>
                            </a:rPr>
                            <a:t> </a:t>
                          </a:r>
                          <a:r>
                            <a:rPr lang="fr-CA" b="1" dirty="0" smtClean="0">
                              <a:solidFill>
                                <a:srgbClr val="017D77"/>
                              </a:solidFill>
                            </a:rPr>
                            <a:t>cm</a:t>
                          </a:r>
                          <a:r>
                            <a:rPr lang="fr-CA" b="1" baseline="30000" dirty="0" smtClean="0">
                              <a:solidFill>
                                <a:srgbClr val="017D77"/>
                              </a:solidFill>
                            </a:rPr>
                            <a:t>2</a:t>
                          </a:r>
                          <a:endParaRPr lang="fr-CA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8" name="Espace réservé du contenu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57703559"/>
                  </p:ext>
                </p:extLst>
              </p:nvPr>
            </p:nvGraphicFramePr>
            <p:xfrm>
              <a:off x="4175095" y="356313"/>
              <a:ext cx="7361293" cy="11290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44730"/>
                    <a:gridCol w="885775"/>
                    <a:gridCol w="1271451"/>
                    <a:gridCol w="801189"/>
                    <a:gridCol w="1219200"/>
                    <a:gridCol w="1538948"/>
                  </a:tblGrid>
                  <a:tr h="365760">
                    <a:tc gridSpan="6">
                      <a:txBody>
                        <a:bodyPr/>
                        <a:lstStyle/>
                        <a:p>
                          <a:r>
                            <a:rPr lang="fr-CA" dirty="0" smtClean="0"/>
                            <a:t>Cône</a:t>
                          </a:r>
                          <a:r>
                            <a:rPr lang="fr-CA" baseline="0" dirty="0" smtClean="0"/>
                            <a:t> circulaire droit</a:t>
                          </a:r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fr-C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r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h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c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B</a:t>
                          </a:r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</a:t>
                          </a:r>
                          <a:endParaRPr lang="fr-CA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</a:t>
                          </a:r>
                          <a:r>
                            <a:rPr lang="fr-CA" sz="1400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T</a:t>
                          </a:r>
                          <a:endParaRPr lang="fr-CA" sz="1400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</a:tr>
                  <a:tr h="397510"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Solide 2</a:t>
                          </a:r>
                          <a:endParaRPr lang="fr-CA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CA" b="1" i="0" dirty="0" smtClean="0">
                              <a:solidFill>
                                <a:srgbClr val="FF0066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4 cm</a:t>
                          </a:r>
                          <a:endParaRPr lang="fr-CA" b="1" i="0" dirty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93846" r="-281250" b="-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8 cm</a:t>
                          </a:r>
                          <a:endParaRPr lang="fr-CA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dirty="0" smtClean="0">
                              <a:solidFill>
                                <a:schemeClr val="bg2"/>
                              </a:solidFill>
                            </a:rPr>
                            <a:t>16</a:t>
                          </a:r>
                          <a:r>
                            <a:rPr lang="el-GR" dirty="0" smtClean="0">
                              <a:solidFill>
                                <a:schemeClr val="bg2"/>
                              </a:solidFill>
                            </a:rPr>
                            <a:t>π</a:t>
                          </a:r>
                          <a:r>
                            <a:rPr lang="fr-CA" baseline="0" dirty="0" smtClean="0">
                              <a:solidFill>
                                <a:schemeClr val="bg2"/>
                              </a:solidFill>
                            </a:rPr>
                            <a:t> cm</a:t>
                          </a:r>
                          <a:r>
                            <a:rPr lang="fr-CA" b="0" baseline="30000" dirty="0" smtClean="0">
                              <a:solidFill>
                                <a:schemeClr val="bg2"/>
                              </a:solidFill>
                            </a:rPr>
                            <a:t>2</a:t>
                          </a:r>
                          <a:endParaRPr lang="fr-CA" b="0" dirty="0" smtClean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A" b="1" dirty="0" smtClean="0">
                              <a:solidFill>
                                <a:srgbClr val="017D77"/>
                              </a:solidFill>
                            </a:rPr>
                            <a:t>48</a:t>
                          </a:r>
                          <a:r>
                            <a:rPr lang="el-GR" b="1" dirty="0" smtClean="0">
                              <a:solidFill>
                                <a:srgbClr val="017D77"/>
                              </a:solidFill>
                            </a:rPr>
                            <a:t>π</a:t>
                          </a:r>
                          <a:r>
                            <a:rPr lang="fr-CA" b="1" dirty="0" smtClean="0">
                              <a:solidFill>
                                <a:srgbClr val="017D77"/>
                              </a:solidFill>
                            </a:rPr>
                            <a:t> </a:t>
                          </a:r>
                          <a:r>
                            <a:rPr lang="fr-CA" b="1" dirty="0" smtClean="0">
                              <a:solidFill>
                                <a:srgbClr val="017D77"/>
                              </a:solidFill>
                            </a:rPr>
                            <a:t>cm</a:t>
                          </a:r>
                          <a:r>
                            <a:rPr lang="fr-CA" b="1" baseline="30000" dirty="0" smtClean="0">
                              <a:solidFill>
                                <a:srgbClr val="017D77"/>
                              </a:solidFill>
                            </a:rPr>
                            <a:t>2</a:t>
                          </a:r>
                          <a:endParaRPr lang="fr-CA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2" y="552388"/>
            <a:ext cx="10571998" cy="970450"/>
          </a:xfrm>
        </p:spPr>
        <p:txBody>
          <a:bodyPr/>
          <a:lstStyle/>
          <a:p>
            <a:r>
              <a:rPr lang="fr-CA" dirty="0" smtClean="0">
                <a:sym typeface="Symbol" panose="05050102010706020507" pitchFamily="18" charset="2"/>
              </a:rPr>
              <a:t>3a</a:t>
            </a:r>
            <a:br>
              <a:rPr lang="fr-CA" dirty="0" smtClean="0">
                <a:sym typeface="Symbol" panose="05050102010706020507" pitchFamily="18" charset="2"/>
              </a:rPr>
            </a:br>
            <a:r>
              <a:rPr lang="fr-CA" dirty="0" smtClean="0">
                <a:sym typeface="Symbol" panose="05050102010706020507" pitchFamily="18" charset="2"/>
              </a:rPr>
              <a:t>Solide 2</a:t>
            </a:r>
            <a:endParaRPr lang="fr-CA" dirty="0"/>
          </a:p>
        </p:txBody>
      </p:sp>
      <p:sp>
        <p:nvSpPr>
          <p:cNvPr id="3" name="Ellipse 2"/>
          <p:cNvSpPr/>
          <p:nvPr/>
        </p:nvSpPr>
        <p:spPr>
          <a:xfrm>
            <a:off x="1133339" y="5821251"/>
            <a:ext cx="3505399" cy="785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>
            <a:off x="1133339" y="2532790"/>
            <a:ext cx="3505399" cy="3687705"/>
          </a:xfrm>
          <a:prstGeom prst="triangle">
            <a:avLst/>
          </a:prstGeom>
          <a:solidFill>
            <a:schemeClr val="accent1">
              <a:lumMod val="60000"/>
              <a:lumOff val="40000"/>
              <a:alpha val="47059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>
            <a:stCxn id="3" idx="2"/>
            <a:endCxn id="3" idx="6"/>
          </p:cNvCxnSpPr>
          <p:nvPr/>
        </p:nvCxnSpPr>
        <p:spPr>
          <a:xfrm>
            <a:off x="1133339" y="6213755"/>
            <a:ext cx="3505399" cy="0"/>
          </a:xfrm>
          <a:prstGeom prst="line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3" idx="2"/>
            <a:endCxn id="3" idx="6"/>
          </p:cNvCxnSpPr>
          <p:nvPr/>
        </p:nvCxnSpPr>
        <p:spPr>
          <a:xfrm>
            <a:off x="1133339" y="6213755"/>
            <a:ext cx="3505399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endCxn id="3" idx="6"/>
          </p:cNvCxnSpPr>
          <p:nvPr/>
        </p:nvCxnSpPr>
        <p:spPr>
          <a:xfrm flipV="1">
            <a:off x="2883049" y="6213755"/>
            <a:ext cx="1755689" cy="6740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395132" y="5859379"/>
            <a:ext cx="89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FF0066"/>
                </a:solidFill>
              </a:rPr>
              <a:t>4 cm</a:t>
            </a:r>
            <a:endParaRPr lang="fr-CA" b="1" dirty="0">
              <a:solidFill>
                <a:srgbClr val="FF0066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607990" y="2511296"/>
            <a:ext cx="44321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u="sng" dirty="0" smtClean="0"/>
              <a:t>Aire total du cône</a:t>
            </a:r>
          </a:p>
          <a:p>
            <a:pPr>
              <a:lnSpc>
                <a:spcPct val="150000"/>
              </a:lnSpc>
            </a:pPr>
            <a:r>
              <a:rPr lang="fr-CA" b="1" dirty="0" smtClean="0"/>
              <a:t>AT </a:t>
            </a:r>
            <a:r>
              <a:rPr lang="fr-CA" b="1" dirty="0"/>
              <a:t>= AL + AB</a:t>
            </a:r>
            <a:endParaRPr lang="fr-CA" b="1" baseline="30000" dirty="0"/>
          </a:p>
          <a:p>
            <a:pPr>
              <a:lnSpc>
                <a:spcPct val="150000"/>
              </a:lnSpc>
            </a:pPr>
            <a:r>
              <a:rPr lang="fr-CA" dirty="0"/>
              <a:t>AT = </a:t>
            </a:r>
            <a:r>
              <a:rPr lang="el-GR" dirty="0"/>
              <a:t>π</a:t>
            </a:r>
            <a:r>
              <a:rPr lang="fr-CA" dirty="0"/>
              <a:t>ra + AB</a:t>
            </a:r>
          </a:p>
          <a:p>
            <a:pPr>
              <a:lnSpc>
                <a:spcPct val="150000"/>
              </a:lnSpc>
            </a:pPr>
            <a:r>
              <a:rPr lang="fr-CA" dirty="0"/>
              <a:t>AT = </a:t>
            </a:r>
            <a:r>
              <a:rPr lang="el-GR" dirty="0"/>
              <a:t>π</a:t>
            </a:r>
            <a:r>
              <a:rPr lang="fr-CA" dirty="0"/>
              <a:t> × </a:t>
            </a:r>
            <a:r>
              <a:rPr lang="fr-CA" dirty="0" smtClean="0">
                <a:solidFill>
                  <a:srgbClr val="FF0066"/>
                </a:solidFill>
              </a:rPr>
              <a:t>4</a:t>
            </a:r>
            <a:r>
              <a:rPr lang="fr-CA" dirty="0" smtClean="0"/>
              <a:t> </a:t>
            </a:r>
            <a:r>
              <a:rPr lang="fr-CA" dirty="0"/>
              <a:t>× </a:t>
            </a:r>
            <a:r>
              <a:rPr lang="fr-CA" dirty="0" smtClean="0">
                <a:solidFill>
                  <a:schemeClr val="bg1"/>
                </a:solidFill>
              </a:rPr>
              <a:t>8</a:t>
            </a:r>
            <a:r>
              <a:rPr lang="fr-CA" dirty="0" smtClean="0"/>
              <a:t> </a:t>
            </a:r>
            <a:r>
              <a:rPr lang="fr-CA" dirty="0"/>
              <a:t>+ </a:t>
            </a:r>
            <a:r>
              <a:rPr lang="fr-CA" dirty="0" smtClean="0"/>
              <a:t>16</a:t>
            </a:r>
            <a:r>
              <a:rPr lang="el-GR" dirty="0" smtClean="0"/>
              <a:t>π</a:t>
            </a:r>
            <a:endParaRPr lang="fr-CA" dirty="0"/>
          </a:p>
          <a:p>
            <a:pPr>
              <a:lnSpc>
                <a:spcPct val="150000"/>
              </a:lnSpc>
            </a:pPr>
            <a:r>
              <a:rPr lang="fr-CA" dirty="0"/>
              <a:t>AT = </a:t>
            </a:r>
            <a:r>
              <a:rPr lang="fr-CA" dirty="0" smtClean="0"/>
              <a:t>32</a:t>
            </a:r>
            <a:r>
              <a:rPr lang="el-GR" dirty="0" smtClean="0"/>
              <a:t>π</a:t>
            </a:r>
            <a:r>
              <a:rPr lang="fr-CA" dirty="0" smtClean="0"/>
              <a:t> </a:t>
            </a:r>
            <a:r>
              <a:rPr lang="fr-CA" dirty="0"/>
              <a:t>+</a:t>
            </a:r>
            <a:r>
              <a:rPr lang="fr-C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CA" dirty="0" smtClean="0"/>
              <a:t>16</a:t>
            </a:r>
            <a:r>
              <a:rPr lang="el-GR" dirty="0" smtClean="0"/>
              <a:t>π</a:t>
            </a:r>
            <a:endParaRPr lang="fr-CA" dirty="0"/>
          </a:p>
          <a:p>
            <a:pPr>
              <a:lnSpc>
                <a:spcPct val="150000"/>
              </a:lnSpc>
            </a:pPr>
            <a:r>
              <a:rPr lang="fr-CA" dirty="0"/>
              <a:t>AT = </a:t>
            </a:r>
            <a:r>
              <a:rPr lang="fr-CA" b="1" dirty="0" smtClean="0">
                <a:solidFill>
                  <a:srgbClr val="017D77"/>
                </a:solidFill>
              </a:rPr>
              <a:t>48</a:t>
            </a:r>
            <a:r>
              <a:rPr lang="el-GR" b="1" dirty="0" smtClean="0">
                <a:solidFill>
                  <a:srgbClr val="017D77"/>
                </a:solidFill>
              </a:rPr>
              <a:t>π</a:t>
            </a:r>
            <a:r>
              <a:rPr lang="fr-CA" b="1" dirty="0" smtClean="0">
                <a:solidFill>
                  <a:srgbClr val="017D77"/>
                </a:solidFill>
              </a:rPr>
              <a:t> </a:t>
            </a:r>
            <a:r>
              <a:rPr lang="fr-CA" b="1" dirty="0">
                <a:solidFill>
                  <a:srgbClr val="017D77"/>
                </a:solidFill>
              </a:rPr>
              <a:t>cm</a:t>
            </a:r>
            <a:r>
              <a:rPr lang="fr-CA" b="1" baseline="30000" dirty="0">
                <a:solidFill>
                  <a:srgbClr val="017D77"/>
                </a:solidFill>
              </a:rPr>
              <a:t>2</a:t>
            </a:r>
            <a:endParaRPr lang="fr-CA" b="1" dirty="0">
              <a:solidFill>
                <a:srgbClr val="017D77"/>
              </a:solidFill>
            </a:endParaRPr>
          </a:p>
          <a:p>
            <a:pPr>
              <a:lnSpc>
                <a:spcPct val="150000"/>
              </a:lnSpc>
            </a:pPr>
            <a:endParaRPr lang="fr-CA" u="sng" dirty="0"/>
          </a:p>
          <a:p>
            <a:pPr>
              <a:lnSpc>
                <a:spcPct val="150000"/>
              </a:lnSpc>
            </a:pPr>
            <a:endParaRPr lang="fr-CA" u="sng" dirty="0" smtClean="0"/>
          </a:p>
          <a:p>
            <a:pPr>
              <a:lnSpc>
                <a:spcPct val="150000"/>
              </a:lnSpc>
            </a:pPr>
            <a:endParaRPr lang="fr-CA" u="sng" dirty="0"/>
          </a:p>
          <a:p>
            <a:pPr>
              <a:lnSpc>
                <a:spcPct val="150000"/>
              </a:lnSpc>
            </a:pPr>
            <a:endParaRPr lang="fr-CA" u="sng" dirty="0" smtClean="0"/>
          </a:p>
          <a:p>
            <a:pPr>
              <a:lnSpc>
                <a:spcPct val="150000"/>
              </a:lnSpc>
            </a:pPr>
            <a:endParaRPr lang="fr-CA" u="sng" dirty="0"/>
          </a:p>
          <a:p>
            <a:pPr>
              <a:lnSpc>
                <a:spcPct val="150000"/>
              </a:lnSpc>
            </a:pPr>
            <a:endParaRPr lang="fr-CA" u="sng" dirty="0" smtClean="0"/>
          </a:p>
        </p:txBody>
      </p:sp>
      <p:cxnSp>
        <p:nvCxnSpPr>
          <p:cNvPr id="38" name="Connecteur droit 37"/>
          <p:cNvCxnSpPr>
            <a:endCxn id="9" idx="0"/>
          </p:cNvCxnSpPr>
          <p:nvPr/>
        </p:nvCxnSpPr>
        <p:spPr>
          <a:xfrm flipV="1">
            <a:off x="2883049" y="2532790"/>
            <a:ext cx="2990" cy="3687705"/>
          </a:xfrm>
          <a:prstGeom prst="line">
            <a:avLst/>
          </a:prstGeom>
          <a:ln w="28575">
            <a:solidFill>
              <a:srgbClr val="99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900088" y="2532791"/>
            <a:ext cx="1742653" cy="367173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717069" y="4007310"/>
            <a:ext cx="78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bg1"/>
                </a:solidFill>
              </a:rPr>
              <a:t>8 cm</a:t>
            </a:r>
            <a:endParaRPr lang="fr-CA" sz="1050" b="1" dirty="0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16200000">
            <a:off x="2116306" y="4208059"/>
            <a:ext cx="1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rgbClr val="99FF99"/>
                </a:solidFill>
              </a:rPr>
              <a:t>h</a:t>
            </a:r>
            <a:endParaRPr lang="fr-CA" b="1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    Le Problème 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4711566" y="2315817"/>
            <a:ext cx="62827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Une compagnie de parfum désire mettre en marché un nouveau format de bouteille au design original pour sa toute dernière fragrance. Le bouchon est composé d’un cube de </a:t>
            </a:r>
            <a:r>
              <a:rPr lang="fr-CA" b="1" dirty="0" smtClean="0">
                <a:solidFill>
                  <a:srgbClr val="01B7AE"/>
                </a:solidFill>
              </a:rPr>
              <a:t>4 cm </a:t>
            </a:r>
            <a:r>
              <a:rPr lang="fr-CA" dirty="0" smtClean="0"/>
              <a:t>d’arête creusé d’une pyramide dont la hauteur est de </a:t>
            </a:r>
            <a:r>
              <a:rPr lang="fr-CA" b="1" dirty="0" smtClean="0">
                <a:solidFill>
                  <a:srgbClr val="FF0066"/>
                </a:solidFill>
              </a:rPr>
              <a:t>2 cm</a:t>
            </a:r>
            <a:r>
              <a:rPr lang="fr-CA" dirty="0" smtClean="0"/>
              <a:t>. Ils veulent la recouvrir d’une peinture dorée qui se vend </a:t>
            </a:r>
            <a:r>
              <a:rPr lang="fr-CA" b="1" dirty="0" smtClean="0"/>
              <a:t>0,24$ le cm</a:t>
            </a:r>
            <a:r>
              <a:rPr lang="fr-CA" b="1" baseline="30000" dirty="0" smtClean="0"/>
              <a:t>2 </a:t>
            </a:r>
            <a:r>
              <a:rPr lang="fr-CA" dirty="0" smtClean="0"/>
              <a:t>. </a:t>
            </a:r>
            <a:r>
              <a:rPr lang="fr-CA" u="sng" dirty="0" smtClean="0"/>
              <a:t>Quel sera le coût total pour </a:t>
            </a:r>
            <a:r>
              <a:rPr lang="fr-CA" b="1" u="sng" dirty="0" smtClean="0"/>
              <a:t>cette peinture </a:t>
            </a:r>
            <a:r>
              <a:rPr lang="fr-CA" u="sng" dirty="0" smtClean="0"/>
              <a:t>s’ils veulent produite </a:t>
            </a:r>
            <a:r>
              <a:rPr lang="fr-CA" b="1" u="sng" dirty="0" smtClean="0"/>
              <a:t>250 bouteilles </a:t>
            </a:r>
            <a:r>
              <a:rPr lang="fr-CA" u="sng" dirty="0" smtClean="0"/>
              <a:t>? </a:t>
            </a:r>
            <a:r>
              <a:rPr lang="fr-CA" dirty="0" smtClean="0"/>
              <a:t>Arrondis tes calculs au centième près.</a:t>
            </a:r>
            <a:endParaRPr lang="fr-CA" baseline="30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11" y="2286000"/>
            <a:ext cx="3801415" cy="4314304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1605566" y="3966693"/>
            <a:ext cx="3185375" cy="2438538"/>
            <a:chOff x="1605566" y="3966693"/>
            <a:chExt cx="3185375" cy="2438538"/>
          </a:xfrm>
        </p:grpSpPr>
        <p:sp>
          <p:nvSpPr>
            <p:cNvPr id="7" name="ZoneTexte 6"/>
            <p:cNvSpPr txBox="1"/>
            <p:nvPr/>
          </p:nvSpPr>
          <p:spPr>
            <a:xfrm>
              <a:off x="3541690" y="3966693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16 cm </a:t>
              </a:r>
              <a:endParaRPr lang="fr-CA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245474" y="5647386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7 cm </a:t>
              </a:r>
              <a:endParaRPr lang="fr-CA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605566" y="6035899"/>
              <a:ext cx="1249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dirty="0" smtClean="0"/>
                <a:t>10 cm </a:t>
              </a:r>
              <a:endParaRPr lang="fr-CA" dirty="0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017711" y="2616754"/>
            <a:ext cx="88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1B7AE"/>
                </a:solidFill>
              </a:rPr>
              <a:t>4 cm</a:t>
            </a:r>
            <a:endParaRPr lang="fr-CA" dirty="0">
              <a:solidFill>
                <a:srgbClr val="01B7AE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2594019" y="2941681"/>
            <a:ext cx="651455" cy="546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230191" y="2757015"/>
            <a:ext cx="0" cy="458143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230191" y="2336842"/>
            <a:ext cx="101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66"/>
                </a:solidFill>
              </a:rPr>
              <a:t>2 cm</a:t>
            </a:r>
            <a:endParaRPr lang="fr-CA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Personnalisé 28">
      <a:dk1>
        <a:srgbClr val="FFFF00"/>
      </a:dk1>
      <a:lt1>
        <a:sysClr val="window" lastClr="FFFFFF"/>
      </a:lt1>
      <a:dk2>
        <a:srgbClr val="212121"/>
      </a:dk2>
      <a:lt2>
        <a:srgbClr val="D81624"/>
      </a:lt2>
      <a:accent1>
        <a:srgbClr val="01B7AE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924</TotalTime>
  <Words>1057</Words>
  <Application>Microsoft Office PowerPoint</Application>
  <PresentationFormat>Personnalisé</PresentationFormat>
  <Paragraphs>308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Concis</vt:lpstr>
      <vt:lpstr>Prof à ton tour</vt:lpstr>
      <vt:lpstr>3a – Complète le tableau suivant en exprimant tes réponses de façon exacte.</vt:lpstr>
      <vt:lpstr>3a Solide 1</vt:lpstr>
      <vt:lpstr>3a Solide 1</vt:lpstr>
      <vt:lpstr>3a Solide 1</vt:lpstr>
      <vt:lpstr>3a Solide 2</vt:lpstr>
      <vt:lpstr>3a Solide 2</vt:lpstr>
      <vt:lpstr>3a Solide 2</vt:lpstr>
      <vt:lpstr>#4    Le Problème </vt:lpstr>
      <vt:lpstr>#4 Processus</vt:lpstr>
      <vt:lpstr>#4  1) Aire de la base du prisme</vt:lpstr>
      <vt:lpstr>#4  2) Aire latérale du prisme</vt:lpstr>
      <vt:lpstr>      #4  3) Aire de la base avec bouchon du prisme</vt:lpstr>
      <vt:lpstr>#4  4) Aire latérale du bouchon</vt:lpstr>
      <vt:lpstr>#4  5) Aire latérale de la pyramide creusée </vt:lpstr>
      <vt:lpstr>#4  6) Aire totale de la bouteille de parfum</vt:lpstr>
      <vt:lpstr>#4  7) Prix des 250 bouteilles</vt:lpstr>
      <vt:lpstr>#4 Réponses finales</vt:lpstr>
    </vt:vector>
  </TitlesOfParts>
  <Company>College Regina Assumpta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 à ton tour</dc:title>
  <dc:creator>Alicia Truchon</dc:creator>
  <cp:lastModifiedBy>Administrateur</cp:lastModifiedBy>
  <cp:revision>67</cp:revision>
  <dcterms:created xsi:type="dcterms:W3CDTF">2015-12-05T18:22:51Z</dcterms:created>
  <dcterms:modified xsi:type="dcterms:W3CDTF">2015-12-15T13:43:22Z</dcterms:modified>
</cp:coreProperties>
</file>