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7115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310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5341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578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8319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32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756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7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593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23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455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889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3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332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212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379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698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B2A751-B83F-4275-BC81-C75E480B1D77}" type="datetimeFigureOut">
              <a:rPr lang="fr-CA" smtClean="0"/>
              <a:t>2015-12-13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82987-8C99-4A5B-8283-8C9BD5B66F2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5585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8.png"/><Relationship Id="rId21" Type="http://schemas.openxmlformats.org/officeDocument/2006/relationships/image" Target="../media/image25.png"/><Relationship Id="rId7" Type="http://schemas.openxmlformats.org/officeDocument/2006/relationships/image" Target="../media/image12.png"/><Relationship Id="rId12" Type="http://schemas.openxmlformats.org/officeDocument/2006/relationships/image" Target="../media/image11.png"/><Relationship Id="rId17" Type="http://schemas.openxmlformats.org/officeDocument/2006/relationships/image" Target="../media/image21.png"/><Relationship Id="rId2" Type="http://schemas.openxmlformats.org/officeDocument/2006/relationships/image" Target="../media/image60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91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23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Les mathématiques avec Chloe et </a:t>
            </a:r>
            <a:r>
              <a:rPr lang="fr-CA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Dalia</a:t>
            </a:r>
            <a:endParaRPr lang="fr-CA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2277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3830" y="48397"/>
            <a:ext cx="12017009" cy="1456267"/>
          </a:xfrm>
        </p:spPr>
        <p:txBody>
          <a:bodyPr/>
          <a:lstStyle/>
          <a:p>
            <a:r>
              <a:rPr lang="fr-CA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Fonction de Variation inverse + Construction du Graphique</a:t>
            </a:r>
            <a:endParaRPr lang="fr-CA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33830" y="1947248"/>
                <a:ext cx="11509827" cy="491075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fr-CA" dirty="0" smtClean="0"/>
                  <a:t>Relation</a:t>
                </a:r>
              </a:p>
              <a:p>
                <a:r>
                  <a:rPr lang="fr-CA" dirty="0" smtClean="0"/>
                  <a:t>Variation dépendante est inversement proportionnelle à une variable indépendante</a:t>
                </a:r>
              </a:p>
              <a:p>
                <a:pPr marL="0" indent="0">
                  <a:buNone/>
                </a:pPr>
                <a:r>
                  <a:rPr lang="fr-CA" dirty="0"/>
                  <a:t> </a:t>
                </a:r>
                <a:r>
                  <a:rPr lang="fr-CA" dirty="0" smtClean="0"/>
                  <a:t>     (deux variables varient pas du même sens)</a:t>
                </a:r>
              </a:p>
              <a:p>
                <a:pPr marL="0" indent="0">
                  <a:buNone/>
                </a:pPr>
                <a:endParaRPr lang="fr-CA" dirty="0"/>
              </a:p>
              <a:p>
                <a:pPr marL="0" indent="0">
                  <a:buNone/>
                </a:pPr>
                <a:r>
                  <a:rPr lang="fr-CA" u="sng" dirty="0" smtClean="0"/>
                  <a:t>TABLE DES VALEURS</a:t>
                </a:r>
              </a:p>
              <a:p>
                <a:r>
                  <a:rPr lang="fr-CA" dirty="0" smtClean="0"/>
                  <a:t>Variable dépendante est inversement proportionnelle à la variable indépendante</a:t>
                </a:r>
              </a:p>
              <a:p>
                <a:pPr marL="0" indent="0">
                  <a:buNone/>
                </a:pPr>
                <a:r>
                  <a:rPr lang="fr-CA" dirty="0"/>
                  <a:t> </a:t>
                </a:r>
                <a:r>
                  <a:rPr lang="fr-CA" dirty="0" smtClean="0"/>
                  <a:t>      lorsque les produits sont tous égaux entre eux.</a:t>
                </a:r>
                <a:endParaRPr lang="fr-CA" dirty="0"/>
              </a:p>
              <a:p>
                <a:pPr marL="0" indent="0">
                  <a:buNone/>
                </a:pPr>
                <a:endParaRPr lang="fr-CA" dirty="0" smtClean="0"/>
              </a:p>
              <a:p>
                <a:pPr marL="0" indent="0">
                  <a:buNone/>
                </a:pPr>
                <a:r>
                  <a:rPr lang="fr-CA" u="sng" dirty="0" smtClean="0"/>
                  <a:t>GRAPHIQUES</a:t>
                </a:r>
              </a:p>
              <a:p>
                <a:r>
                  <a:rPr lang="fr-CA" dirty="0" smtClean="0"/>
                  <a:t>Courbe</a:t>
                </a:r>
              </a:p>
              <a:p>
                <a:r>
                  <a:rPr lang="fr-CA" dirty="0" smtClean="0"/>
                  <a:t>Extrémités ne touchent pas les axes</a:t>
                </a:r>
              </a:p>
              <a:p>
                <a:endParaRPr lang="fr-CA" dirty="0"/>
              </a:p>
              <a:p>
                <a:pPr marL="0" indent="0">
                  <a:buNone/>
                </a:pPr>
                <a:r>
                  <a:rPr lang="fr-CA" u="sng" dirty="0" smtClean="0"/>
                  <a:t>RÈGLE</a:t>
                </a:r>
              </a:p>
              <a:p>
                <a:r>
                  <a:rPr lang="fr-CA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CA">
                            <a:latin typeface="Cambria Math" panose="02040503050406030204" pitchFamily="18" charset="0"/>
                          </a:rPr>
                          <m:t>k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CA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fr-CA" dirty="0" smtClean="0"/>
                  <a:t> </a:t>
                </a:r>
                <a:endParaRPr lang="fr-CA" u="sng" dirty="0"/>
              </a:p>
              <a:p>
                <a:pPr marL="0" indent="0">
                  <a:buNone/>
                </a:pPr>
                <a:endParaRPr lang="fr-CA" dirty="0"/>
              </a:p>
              <a:p>
                <a:endParaRPr lang="fr-CA" dirty="0" smtClean="0"/>
              </a:p>
              <a:p>
                <a:pPr marL="0" indent="0">
                  <a:buNone/>
                </a:pPr>
                <a:endParaRPr lang="fr-CA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830" y="1947248"/>
                <a:ext cx="11509827" cy="4910751"/>
              </a:xfrm>
              <a:blipFill rotWithShape="0">
                <a:blip r:embed="rId2"/>
                <a:stretch>
                  <a:fillRect l="-371" t="-9677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-lemm.univ-lille1.fr/physique/cyber/4_E-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788" y="2666275"/>
            <a:ext cx="3958547" cy="339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1133341" y="5911403"/>
            <a:ext cx="1493949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659968" y="5726737"/>
            <a:ext cx="1584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K = y  x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132911" y="568810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/>
              <a:t>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393610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-176014"/>
            <a:ext cx="10131425" cy="1456267"/>
          </a:xfrm>
        </p:spPr>
        <p:txBody>
          <a:bodyPr/>
          <a:lstStyle/>
          <a:p>
            <a:r>
              <a:rPr lang="fr-CA" dirty="0" smtClean="0"/>
              <a:t>Cahier exercices corrigée 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07086"/>
              </p:ext>
            </p:extLst>
          </p:nvPr>
        </p:nvGraphicFramePr>
        <p:xfrm>
          <a:off x="1000939" y="1999305"/>
          <a:ext cx="9268880" cy="110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888"/>
                <a:gridCol w="926888"/>
                <a:gridCol w="926888"/>
                <a:gridCol w="926888"/>
                <a:gridCol w="926888"/>
                <a:gridCol w="926888"/>
                <a:gridCol w="926888"/>
                <a:gridCol w="926888"/>
                <a:gridCol w="926888"/>
                <a:gridCol w="926888"/>
              </a:tblGrid>
              <a:tr h="551168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C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168">
                <a:tc>
                  <a:txBody>
                    <a:bodyPr/>
                    <a:lstStyle/>
                    <a:p>
                      <a:pPr algn="ctr"/>
                      <a:r>
                        <a:rPr lang="fr-CA" sz="2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CA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73545"/>
              </p:ext>
            </p:extLst>
          </p:nvPr>
        </p:nvGraphicFramePr>
        <p:xfrm>
          <a:off x="10183574" y="1999304"/>
          <a:ext cx="892045" cy="110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45"/>
              </a:tblGrid>
              <a:tr h="551168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10</a:t>
                      </a:r>
                      <a:endParaRPr lang="fr-CA" sz="24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168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Bouée 5"/>
          <p:cNvSpPr/>
          <p:nvPr/>
        </p:nvSpPr>
        <p:spPr>
          <a:xfrm>
            <a:off x="4832403" y="1934910"/>
            <a:ext cx="759854" cy="1231125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Bouée 7"/>
          <p:cNvSpPr/>
          <p:nvPr/>
        </p:nvSpPr>
        <p:spPr>
          <a:xfrm>
            <a:off x="8513614" y="1934909"/>
            <a:ext cx="759854" cy="1231125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Bouée 8"/>
          <p:cNvSpPr/>
          <p:nvPr/>
        </p:nvSpPr>
        <p:spPr>
          <a:xfrm>
            <a:off x="10249669" y="1934908"/>
            <a:ext cx="759854" cy="1231125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37254" y="3166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618465" y="312956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0422625" y="31096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000938" y="4247840"/>
                <a:ext cx="10784661" cy="1773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200" dirty="0" smtClean="0"/>
                  <a:t>ÉQUATION: d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0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CA" sz="32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fr-CA" sz="3200" dirty="0" smtClean="0"/>
                  <a:t> </a:t>
                </a:r>
              </a:p>
              <a:p>
                <a:endParaRPr lang="fr-CA" sz="3200" dirty="0" smtClean="0"/>
              </a:p>
              <a:p>
                <a:r>
                  <a:rPr lang="fr-CA" sz="3200" dirty="0" smtClean="0"/>
                  <a:t>TYPE DE FONCTION: </a:t>
                </a:r>
                <a:endParaRPr lang="fr-CA" sz="32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38" y="4247840"/>
                <a:ext cx="10784661" cy="1773627"/>
              </a:xfrm>
              <a:prstGeom prst="rect">
                <a:avLst/>
              </a:prstGeom>
              <a:blipFill rotWithShape="0">
                <a:blip r:embed="rId2"/>
                <a:stretch>
                  <a:fillRect l="-1413" b="-10653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4480150" y="5339931"/>
            <a:ext cx="633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u="sng" dirty="0" smtClean="0"/>
              <a:t>Fonction de variation inverse</a:t>
            </a:r>
            <a:endParaRPr lang="fr-CA" sz="3600" u="sng" dirty="0"/>
          </a:p>
        </p:txBody>
      </p:sp>
      <p:sp>
        <p:nvSpPr>
          <p:cNvPr id="16" name="ZoneTexte 15"/>
          <p:cNvSpPr txBox="1"/>
          <p:nvPr/>
        </p:nvSpPr>
        <p:spPr>
          <a:xfrm>
            <a:off x="2135458" y="30453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133094" y="30453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025550" y="30682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913455" y="30682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852724" y="30682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740813" y="306829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9583308" y="310693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32</a:t>
            </a:r>
            <a:endParaRPr lang="fr-CA" sz="2800" dirty="0"/>
          </a:p>
        </p:txBody>
      </p:sp>
      <p:sp>
        <p:nvSpPr>
          <p:cNvPr id="24" name="Flèche courbée vers la gauche 23"/>
          <p:cNvSpPr/>
          <p:nvPr/>
        </p:nvSpPr>
        <p:spPr>
          <a:xfrm rot="10800000">
            <a:off x="1724467" y="2151804"/>
            <a:ext cx="411216" cy="11945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rot="10800000">
            <a:off x="2703743" y="2685129"/>
            <a:ext cx="411216" cy="6717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6" name="Flèche courbée vers la gauche 25"/>
          <p:cNvSpPr/>
          <p:nvPr/>
        </p:nvSpPr>
        <p:spPr>
          <a:xfrm rot="10800000">
            <a:off x="3654217" y="2151806"/>
            <a:ext cx="411216" cy="1205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7" name="Flèche courbée vers la gauche 26"/>
          <p:cNvSpPr/>
          <p:nvPr/>
        </p:nvSpPr>
        <p:spPr>
          <a:xfrm rot="10800000">
            <a:off x="5547248" y="2151805"/>
            <a:ext cx="411216" cy="1205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8" name="Flèche courbée vers la gauche 27"/>
          <p:cNvSpPr/>
          <p:nvPr/>
        </p:nvSpPr>
        <p:spPr>
          <a:xfrm rot="10800000">
            <a:off x="6452557" y="2218246"/>
            <a:ext cx="411216" cy="1205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9" name="Flèche courbée vers la gauche 28"/>
          <p:cNvSpPr/>
          <p:nvPr/>
        </p:nvSpPr>
        <p:spPr>
          <a:xfrm rot="10800000">
            <a:off x="7329597" y="2685129"/>
            <a:ext cx="411216" cy="7381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0" name="Flèche courbée vers la gauche 29"/>
          <p:cNvSpPr/>
          <p:nvPr/>
        </p:nvSpPr>
        <p:spPr>
          <a:xfrm rot="10800000">
            <a:off x="9252174" y="2157758"/>
            <a:ext cx="411216" cy="1205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15716" y="2611166"/>
            <a:ext cx="6671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-3,2</a:t>
            </a:r>
          </a:p>
          <a:p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3041961" y="2013552"/>
            <a:ext cx="434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-8</a:t>
            </a:r>
          </a:p>
          <a:p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>
            <a:off x="4032285" y="2571931"/>
            <a:ext cx="434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-8</a:t>
            </a:r>
          </a:p>
          <a:p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5760759" y="2624167"/>
            <a:ext cx="5902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-32</a:t>
            </a:r>
          </a:p>
          <a:p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6786628" y="2618214"/>
            <a:ext cx="4956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32</a:t>
            </a:r>
          </a:p>
          <a:p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>
            <a:off x="7793097" y="2034246"/>
            <a:ext cx="340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2</a:t>
            </a:r>
          </a:p>
          <a:p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>
            <a:off x="9633072" y="2611166"/>
            <a:ext cx="340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4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049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" grpId="0"/>
      <p:bldP spid="31" grpId="0"/>
      <p:bldP spid="32" grpId="0"/>
      <p:bldP spid="33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86" y="25758"/>
            <a:ext cx="10035867" cy="67715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en angle 5"/>
          <p:cNvCxnSpPr/>
          <p:nvPr/>
        </p:nvCxnSpPr>
        <p:spPr>
          <a:xfrm rot="5400000" flipH="1" flipV="1">
            <a:off x="10816106" y="2902811"/>
            <a:ext cx="772733" cy="296214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1202472" y="2316163"/>
            <a:ext cx="738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latin typeface="Adobe Garamond Pro" panose="02020502060506020403" pitchFamily="18" charset="0"/>
              </a:rPr>
              <a:t>x</a:t>
            </a:r>
            <a:endParaRPr lang="fr-CA" sz="2400" dirty="0">
              <a:latin typeface="Adobe Garamond Pro" panose="02020502060506020403" pitchFamily="18" charset="0"/>
            </a:endParaRPr>
          </a:p>
        </p:txBody>
      </p:sp>
      <p:cxnSp>
        <p:nvCxnSpPr>
          <p:cNvPr id="9" name="Connecteur droit avec flèche 8"/>
          <p:cNvCxnSpPr>
            <a:stCxn id="4" idx="0"/>
          </p:cNvCxnSpPr>
          <p:nvPr/>
        </p:nvCxnSpPr>
        <p:spPr>
          <a:xfrm flipH="1">
            <a:off x="5009882" y="25758"/>
            <a:ext cx="1095238" cy="154546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690564" y="12879"/>
            <a:ext cx="319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400" dirty="0" smtClean="0">
                <a:solidFill>
                  <a:schemeClr val="bg1"/>
                </a:solidFill>
                <a:latin typeface="Adobe Garamond Pro" panose="02020502060506020403" pitchFamily="18" charset="0"/>
              </a:rPr>
              <a:t>y</a:t>
            </a:r>
            <a:endParaRPr lang="fr-CA" sz="2400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764406" y="3627796"/>
            <a:ext cx="373487" cy="274503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896385" y="3728680"/>
            <a:ext cx="373487" cy="225135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906071" y="3872467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753929" y="3960472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415306" y="4295326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250288" y="4962886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660268" y="6325903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1903172" y="3876541"/>
            <a:ext cx="3863662" cy="2987898"/>
          </a:xfrm>
          <a:custGeom>
            <a:avLst/>
            <a:gdLst>
              <a:gd name="connsiteX0" fmla="*/ 0 w 3863662"/>
              <a:gd name="connsiteY0" fmla="*/ 0 h 2987898"/>
              <a:gd name="connsiteX1" fmla="*/ 837127 w 3863662"/>
              <a:gd name="connsiteY1" fmla="*/ 115910 h 2987898"/>
              <a:gd name="connsiteX2" fmla="*/ 2511380 w 3863662"/>
              <a:gd name="connsiteY2" fmla="*/ 450760 h 2987898"/>
              <a:gd name="connsiteX3" fmla="*/ 3348507 w 3863662"/>
              <a:gd name="connsiteY3" fmla="*/ 1107583 h 2987898"/>
              <a:gd name="connsiteX4" fmla="*/ 3760631 w 3863662"/>
              <a:gd name="connsiteY4" fmla="*/ 2498501 h 2987898"/>
              <a:gd name="connsiteX5" fmla="*/ 3863662 w 3863662"/>
              <a:gd name="connsiteY5" fmla="*/ 2987898 h 298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3662" h="2987898">
                <a:moveTo>
                  <a:pt x="0" y="0"/>
                </a:moveTo>
                <a:cubicBezTo>
                  <a:pt x="209282" y="20391"/>
                  <a:pt x="418564" y="40783"/>
                  <a:pt x="837127" y="115910"/>
                </a:cubicBezTo>
                <a:cubicBezTo>
                  <a:pt x="1255690" y="191037"/>
                  <a:pt x="2092817" y="285481"/>
                  <a:pt x="2511380" y="450760"/>
                </a:cubicBezTo>
                <a:cubicBezTo>
                  <a:pt x="2929943" y="616039"/>
                  <a:pt x="3140299" y="766293"/>
                  <a:pt x="3348507" y="1107583"/>
                </a:cubicBezTo>
                <a:cubicBezTo>
                  <a:pt x="3556715" y="1448873"/>
                  <a:pt x="3674772" y="2185115"/>
                  <a:pt x="3760631" y="2498501"/>
                </a:cubicBezTo>
                <a:cubicBezTo>
                  <a:pt x="3846490" y="2811887"/>
                  <a:pt x="3846490" y="2878428"/>
                  <a:pt x="3863662" y="2987898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>
            <a:off x="1159099" y="3760631"/>
            <a:ext cx="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1087186" y="3859588"/>
            <a:ext cx="84174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5283123" y="3872467"/>
            <a:ext cx="12884" cy="1037815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5280975" y="4998289"/>
            <a:ext cx="824145" cy="4068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6521002" y="953258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6930982" y="2290516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7753084" y="2945197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9438070" y="3277903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10260170" y="3404545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Forme libre 41"/>
          <p:cNvSpPr/>
          <p:nvPr/>
        </p:nvSpPr>
        <p:spPr>
          <a:xfrm>
            <a:off x="6439437" y="64394"/>
            <a:ext cx="4778485" cy="3441779"/>
          </a:xfrm>
          <a:custGeom>
            <a:avLst/>
            <a:gdLst>
              <a:gd name="connsiteX0" fmla="*/ 0 w 4778485"/>
              <a:gd name="connsiteY0" fmla="*/ 0 h 3441779"/>
              <a:gd name="connsiteX1" fmla="*/ 115910 w 4778485"/>
              <a:gd name="connsiteY1" fmla="*/ 914400 h 3441779"/>
              <a:gd name="connsiteX2" fmla="*/ 528034 w 4778485"/>
              <a:gd name="connsiteY2" fmla="*/ 2253803 h 3441779"/>
              <a:gd name="connsiteX3" fmla="*/ 1352281 w 4778485"/>
              <a:gd name="connsiteY3" fmla="*/ 2910626 h 3441779"/>
              <a:gd name="connsiteX4" fmla="*/ 3026535 w 4778485"/>
              <a:gd name="connsiteY4" fmla="*/ 3258355 h 3441779"/>
              <a:gd name="connsiteX5" fmla="*/ 3850783 w 4778485"/>
              <a:gd name="connsiteY5" fmla="*/ 3374265 h 3441779"/>
              <a:gd name="connsiteX6" fmla="*/ 4700788 w 4778485"/>
              <a:gd name="connsiteY6" fmla="*/ 3438660 h 3441779"/>
              <a:gd name="connsiteX7" fmla="*/ 4687910 w 4778485"/>
              <a:gd name="connsiteY7" fmla="*/ 3425781 h 344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8485" h="3441779">
                <a:moveTo>
                  <a:pt x="0" y="0"/>
                </a:moveTo>
                <a:cubicBezTo>
                  <a:pt x="13952" y="269383"/>
                  <a:pt x="27904" y="538766"/>
                  <a:pt x="115910" y="914400"/>
                </a:cubicBezTo>
                <a:cubicBezTo>
                  <a:pt x="203916" y="1290034"/>
                  <a:pt x="321972" y="1921099"/>
                  <a:pt x="528034" y="2253803"/>
                </a:cubicBezTo>
                <a:cubicBezTo>
                  <a:pt x="734096" y="2586507"/>
                  <a:pt x="935864" y="2743201"/>
                  <a:pt x="1352281" y="2910626"/>
                </a:cubicBezTo>
                <a:cubicBezTo>
                  <a:pt x="1768698" y="3078051"/>
                  <a:pt x="2610118" y="3181082"/>
                  <a:pt x="3026535" y="3258355"/>
                </a:cubicBezTo>
                <a:cubicBezTo>
                  <a:pt x="3442952" y="3335628"/>
                  <a:pt x="3571741" y="3344214"/>
                  <a:pt x="3850783" y="3374265"/>
                </a:cubicBezTo>
                <a:cubicBezTo>
                  <a:pt x="4129825" y="3404316"/>
                  <a:pt x="4561267" y="3430074"/>
                  <a:pt x="4700788" y="3438660"/>
                </a:cubicBezTo>
                <a:cubicBezTo>
                  <a:pt x="4840309" y="3447246"/>
                  <a:pt x="4764109" y="3436513"/>
                  <a:pt x="4687910" y="3425781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8993642"/>
                  </p:ext>
                </p:extLst>
              </p:nvPr>
            </p:nvGraphicFramePr>
            <p:xfrm>
              <a:off x="635324" y="1785546"/>
              <a:ext cx="8584876" cy="1334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888"/>
                    <a:gridCol w="774588"/>
                    <a:gridCol w="863600"/>
                    <a:gridCol w="889000"/>
                    <a:gridCol w="838200"/>
                    <a:gridCol w="825500"/>
                    <a:gridCol w="863600"/>
                    <a:gridCol w="901700"/>
                    <a:gridCol w="952500"/>
                    <a:gridCol w="749300"/>
                  </a:tblGrid>
                  <a:tr h="5511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800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fr-C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-6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:r>
                            <a:rPr lang="fr-CA" sz="24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5511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800" b="1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fr-CA" sz="2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CA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CA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CA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CA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CA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3200" dirty="0" smtClean="0">
                              <a:solidFill>
                                <a:schemeClr val="tx1"/>
                              </a:solidFill>
                            </a:rPr>
                            <a:t>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CA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fr-CA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3200" dirty="0" smtClean="0">
                              <a:solidFill>
                                <a:schemeClr val="tx1"/>
                              </a:solidFill>
                            </a:rPr>
                            <a:t>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CA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fr-CA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8993642"/>
                  </p:ext>
                </p:extLst>
              </p:nvPr>
            </p:nvGraphicFramePr>
            <p:xfrm>
              <a:off x="635324" y="1785546"/>
              <a:ext cx="8584876" cy="1334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888"/>
                    <a:gridCol w="774588"/>
                    <a:gridCol w="863600"/>
                    <a:gridCol w="889000"/>
                    <a:gridCol w="838200"/>
                    <a:gridCol w="825500"/>
                    <a:gridCol w="863600"/>
                    <a:gridCol w="901700"/>
                    <a:gridCol w="952500"/>
                    <a:gridCol w="749300"/>
                  </a:tblGrid>
                  <a:tr h="5511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800" dirty="0" smtClean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  <a:endParaRPr lang="fr-CA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-12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-6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-4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-3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-2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:r>
                            <a:rPr lang="fr-CA" sz="2400" b="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7831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800" b="1" dirty="0" smtClean="0">
                              <a:solidFill>
                                <a:schemeClr val="tx1"/>
                              </a:solidFill>
                            </a:rPr>
                            <a:t>d</a:t>
                          </a:r>
                          <a:endParaRPr lang="fr-CA" sz="28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7183" t="-77519" r="-698592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89041" t="-77519" r="-579452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18382" t="-77519" r="-421324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92254" t="-77519" r="-303521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664189" t="-77519" r="-191216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725000" t="-77519" r="-81410" b="-12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CA" sz="32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249684"/>
                  </p:ext>
                </p:extLst>
              </p:nvPr>
            </p:nvGraphicFramePr>
            <p:xfrm>
              <a:off x="9226218" y="1778748"/>
              <a:ext cx="746986" cy="1347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6986"/>
                  </a:tblGrid>
                  <a:tr h="549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/>
                            <a:t>4</a:t>
                          </a:r>
                          <a:endParaRPr lang="fr-CA" sz="2400" b="0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7985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fr-CA" sz="3200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:r>
                            <a:rPr lang="fr-CA" sz="32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CA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CA" sz="32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fr-CA" sz="3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7249684"/>
                  </p:ext>
                </p:extLst>
              </p:nvPr>
            </p:nvGraphicFramePr>
            <p:xfrm>
              <a:off x="9226218" y="1778748"/>
              <a:ext cx="746986" cy="1347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6986"/>
                  </a:tblGrid>
                  <a:tr h="5493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CA" sz="2400" b="0" dirty="0" smtClean="0"/>
                            <a:t>4</a:t>
                          </a:r>
                          <a:endParaRPr lang="fr-CA" sz="2400" b="0" dirty="0"/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7985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806" t="-73485" r="-3226" b="-106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Bouée 5"/>
          <p:cNvSpPr/>
          <p:nvPr/>
        </p:nvSpPr>
        <p:spPr>
          <a:xfrm>
            <a:off x="2394410" y="1702607"/>
            <a:ext cx="759854" cy="1505743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" name="Bouée 6"/>
          <p:cNvSpPr/>
          <p:nvPr/>
        </p:nvSpPr>
        <p:spPr>
          <a:xfrm>
            <a:off x="7690005" y="1721150"/>
            <a:ext cx="759854" cy="1524857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Bouée 7"/>
          <p:cNvSpPr/>
          <p:nvPr/>
        </p:nvSpPr>
        <p:spPr>
          <a:xfrm>
            <a:off x="3237239" y="1749438"/>
            <a:ext cx="759854" cy="1454296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1248703" y="4285556"/>
                <a:ext cx="9421686" cy="1775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3200" dirty="0" smtClean="0"/>
                  <a:t>ÉQUATION: y = </a:t>
                </a:r>
                <a:r>
                  <a:rPr lang="fr-CA" sz="3200" dirty="0"/>
                  <a:t> </a:t>
                </a:r>
                <a:r>
                  <a:rPr lang="fr-CA" sz="32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fr-CA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fr-CA" sz="3200" dirty="0" smtClean="0"/>
                  <a:t> </a:t>
                </a:r>
              </a:p>
              <a:p>
                <a:endParaRPr lang="fr-CA" sz="3200" dirty="0" smtClean="0"/>
              </a:p>
              <a:p>
                <a:r>
                  <a:rPr lang="fr-CA" sz="3200" dirty="0" smtClean="0"/>
                  <a:t>TYPE DE FONCTION: </a:t>
                </a:r>
                <a:endParaRPr lang="fr-CA" sz="3200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03" y="4285556"/>
                <a:ext cx="9421686" cy="1775101"/>
              </a:xfrm>
              <a:prstGeom prst="rect">
                <a:avLst/>
              </a:prstGeom>
              <a:blipFill rotWithShape="0">
                <a:blip r:embed="rId4"/>
                <a:stretch>
                  <a:fillRect l="-1683" b="-10653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4675877" y="5420165"/>
            <a:ext cx="5000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u="sng" dirty="0" smtClean="0"/>
              <a:t>Fonction de variation inverse</a:t>
            </a:r>
            <a:endParaRPr lang="fr-CA" sz="32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1641482" y="3151630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482" y="3151630"/>
                <a:ext cx="611065" cy="702885"/>
              </a:xfrm>
              <a:prstGeom prst="rect">
                <a:avLst/>
              </a:prstGeom>
              <a:blipFill rotWithShape="0">
                <a:blip r:embed="rId5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èche courbée vers la gauche 20"/>
          <p:cNvSpPr/>
          <p:nvPr/>
        </p:nvSpPr>
        <p:spPr>
          <a:xfrm rot="10800000">
            <a:off x="1298393" y="1931831"/>
            <a:ext cx="430545" cy="1609458"/>
          </a:xfrm>
          <a:prstGeom prst="curvedLeftArrow">
            <a:avLst>
              <a:gd name="adj1" fmla="val 25000"/>
              <a:gd name="adj2" fmla="val 7209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2" name="Flèche courbée vers la gauche 21"/>
          <p:cNvSpPr/>
          <p:nvPr/>
        </p:nvSpPr>
        <p:spPr>
          <a:xfrm rot="10800000">
            <a:off x="3960492" y="1973097"/>
            <a:ext cx="411216" cy="13683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rot="10800000">
            <a:off x="5657738" y="2657911"/>
            <a:ext cx="411216" cy="7054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6" name="Flèche courbée vers la gauche 25"/>
          <p:cNvSpPr/>
          <p:nvPr/>
        </p:nvSpPr>
        <p:spPr>
          <a:xfrm rot="10800000">
            <a:off x="6507179" y="2724479"/>
            <a:ext cx="411216" cy="6388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7" name="Flèche courbée vers la gauche 26"/>
          <p:cNvSpPr/>
          <p:nvPr/>
        </p:nvSpPr>
        <p:spPr>
          <a:xfrm rot="10800000">
            <a:off x="8270685" y="1931831"/>
            <a:ext cx="411216" cy="1440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96709"/>
              </p:ext>
            </p:extLst>
          </p:nvPr>
        </p:nvGraphicFramePr>
        <p:xfrm>
          <a:off x="9985903" y="1778748"/>
          <a:ext cx="746986" cy="134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86"/>
              </a:tblGrid>
              <a:tr h="549350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6</a:t>
                      </a:r>
                      <a:endParaRPr lang="fr-CA" sz="24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8560"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79175"/>
              </p:ext>
            </p:extLst>
          </p:nvPr>
        </p:nvGraphicFramePr>
        <p:xfrm>
          <a:off x="10745588" y="1778748"/>
          <a:ext cx="746986" cy="1347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86"/>
              </a:tblGrid>
              <a:tr h="549350"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 smtClean="0"/>
                        <a:t>12</a:t>
                      </a:r>
                      <a:endParaRPr lang="fr-CA" sz="24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8560">
                <a:tc>
                  <a:txBody>
                    <a:bodyPr/>
                    <a:lstStyle/>
                    <a:p>
                      <a:pPr algn="ctr"/>
                      <a:endParaRPr lang="fr-CA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Bouée 27"/>
          <p:cNvSpPr/>
          <p:nvPr/>
        </p:nvSpPr>
        <p:spPr>
          <a:xfrm>
            <a:off x="4959421" y="1759786"/>
            <a:ext cx="759854" cy="1502225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679433" y="2354626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sz="24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CA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CA" sz="2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433" y="2354626"/>
                <a:ext cx="593432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/>
              <p:cNvSpPr txBox="1"/>
              <p:nvPr/>
            </p:nvSpPr>
            <p:spPr>
              <a:xfrm>
                <a:off x="4330556" y="2340481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C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A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sz="2400" b="0" i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fr-CA" sz="2400" dirty="0"/>
              </a:p>
            </p:txBody>
          </p:sp>
        </mc:Choice>
        <mc:Fallback xmlns=""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556" y="2340481"/>
                <a:ext cx="423514" cy="7861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ZoneTexte 34"/>
          <p:cNvSpPr txBox="1"/>
          <p:nvPr/>
        </p:nvSpPr>
        <p:spPr>
          <a:xfrm>
            <a:off x="5924626" y="1787009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/>
              <a:t>-1</a:t>
            </a:r>
            <a:endParaRPr lang="fr-CA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/>
              <p:cNvSpPr txBox="1"/>
              <p:nvPr/>
            </p:nvSpPr>
            <p:spPr>
              <a:xfrm>
                <a:off x="6870190" y="1771586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2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CA" sz="2400" dirty="0"/>
              </a:p>
            </p:txBody>
          </p:sp>
        </mc:Choice>
        <mc:Fallback xmlns=""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190" y="1771586"/>
                <a:ext cx="423514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8446982" y="2252848"/>
                <a:ext cx="625492" cy="877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36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6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6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fr-CA" sz="36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82" y="2252848"/>
                <a:ext cx="625492" cy="877676"/>
              </a:xfrm>
              <a:prstGeom prst="rect">
                <a:avLst/>
              </a:prstGeom>
              <a:blipFill rotWithShape="0">
                <a:blip r:embed="rId9"/>
                <a:stretch>
                  <a:fillRect l="-30392" b="-1250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/>
              <p:cNvSpPr txBox="1"/>
              <p:nvPr/>
            </p:nvSpPr>
            <p:spPr>
              <a:xfrm>
                <a:off x="9940684" y="2305616"/>
                <a:ext cx="792205" cy="834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3600" dirty="0" smtClean="0"/>
                  <a:t>-</a:t>
                </a:r>
                <a:r>
                  <a:rPr lang="fr-CA" sz="3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400" b="0" i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fr-CA" sz="3400" dirty="0"/>
              </a:p>
            </p:txBody>
          </p:sp>
        </mc:Choice>
        <mc:Fallback xmlns=""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684" y="2305616"/>
                <a:ext cx="792205" cy="834716"/>
              </a:xfrm>
              <a:prstGeom prst="rect">
                <a:avLst/>
              </a:prstGeom>
              <a:blipFill rotWithShape="0">
                <a:blip r:embed="rId10"/>
                <a:stretch>
                  <a:fillRect l="-23846" t="-730" b="-1459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ZoneTexte 38"/>
              <p:cNvSpPr txBox="1"/>
              <p:nvPr/>
            </p:nvSpPr>
            <p:spPr>
              <a:xfrm>
                <a:off x="10693957" y="2299099"/>
                <a:ext cx="798617" cy="834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36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4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40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CA" sz="3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fr-CA" sz="3400" dirty="0"/>
              </a:p>
            </p:txBody>
          </p:sp>
        </mc:Choice>
        <mc:Fallback xmlns=""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3957" y="2299099"/>
                <a:ext cx="798617" cy="834396"/>
              </a:xfrm>
              <a:prstGeom prst="rect">
                <a:avLst/>
              </a:prstGeom>
              <a:blipFill rotWithShape="0">
                <a:blip r:embed="rId11"/>
                <a:stretch>
                  <a:fillRect l="-22901" t="-730" b="-1459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lèche courbée vers la gauche 22"/>
          <p:cNvSpPr/>
          <p:nvPr/>
        </p:nvSpPr>
        <p:spPr>
          <a:xfrm rot="10800000">
            <a:off x="9890257" y="1973097"/>
            <a:ext cx="411216" cy="1476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40" name="Flèche courbée vers la gauche 39"/>
          <p:cNvSpPr/>
          <p:nvPr/>
        </p:nvSpPr>
        <p:spPr>
          <a:xfrm rot="10800000">
            <a:off x="10600159" y="1904059"/>
            <a:ext cx="411216" cy="15453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9" name="Bouée 28"/>
          <p:cNvSpPr/>
          <p:nvPr/>
        </p:nvSpPr>
        <p:spPr>
          <a:xfrm>
            <a:off x="9172445" y="1721150"/>
            <a:ext cx="925621" cy="1502225"/>
          </a:xfrm>
          <a:prstGeom prst="donut">
            <a:avLst>
              <a:gd name="adj" fmla="val 7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/>
              <p:cNvSpPr txBox="1"/>
              <p:nvPr/>
            </p:nvSpPr>
            <p:spPr>
              <a:xfrm>
                <a:off x="2423228" y="3186377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43" name="ZoneText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228" y="3186377"/>
                <a:ext cx="611065" cy="702885"/>
              </a:xfrm>
              <a:prstGeom prst="rect">
                <a:avLst/>
              </a:prstGeom>
              <a:blipFill rotWithShape="0">
                <a:blip r:embed="rId12"/>
                <a:stretch>
                  <a:fillRect l="-21000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ZoneTexte 45"/>
              <p:cNvSpPr txBox="1"/>
              <p:nvPr/>
            </p:nvSpPr>
            <p:spPr>
              <a:xfrm>
                <a:off x="3260543" y="3160841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46" name="ZoneText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0543" y="3160841"/>
                <a:ext cx="611065" cy="702885"/>
              </a:xfrm>
              <a:prstGeom prst="rect">
                <a:avLst/>
              </a:prstGeom>
              <a:blipFill rotWithShape="0">
                <a:blip r:embed="rId13"/>
                <a:stretch>
                  <a:fillRect l="-21000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/>
              <p:cNvSpPr txBox="1"/>
              <p:nvPr/>
            </p:nvSpPr>
            <p:spPr>
              <a:xfrm>
                <a:off x="4202444" y="3097414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444" y="3097414"/>
                <a:ext cx="611065" cy="702885"/>
              </a:xfrm>
              <a:prstGeom prst="rect">
                <a:avLst/>
              </a:prstGeom>
              <a:blipFill rotWithShape="0">
                <a:blip r:embed="rId14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5014042" y="3210537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042" y="3210537"/>
                <a:ext cx="611065" cy="702885"/>
              </a:xfrm>
              <a:prstGeom prst="rect">
                <a:avLst/>
              </a:prstGeom>
              <a:blipFill rotWithShape="0">
                <a:blip r:embed="rId15"/>
                <a:stretch>
                  <a:fillRect l="-21000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5872593" y="3137553"/>
                <a:ext cx="553017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593" y="3137553"/>
                <a:ext cx="553017" cy="702885"/>
              </a:xfrm>
              <a:prstGeom prst="rect">
                <a:avLst/>
              </a:prstGeom>
              <a:blipFill rotWithShape="0">
                <a:blip r:embed="rId16"/>
                <a:stretch>
                  <a:fillRect l="-21978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6842663" y="3101146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663" y="3101146"/>
                <a:ext cx="611065" cy="702885"/>
              </a:xfrm>
              <a:prstGeom prst="rect">
                <a:avLst/>
              </a:prstGeom>
              <a:blipFill rotWithShape="0">
                <a:blip r:embed="rId17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ZoneTexte 50"/>
              <p:cNvSpPr txBox="1"/>
              <p:nvPr/>
            </p:nvSpPr>
            <p:spPr>
              <a:xfrm>
                <a:off x="7744626" y="3186377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626" y="3186377"/>
                <a:ext cx="611065" cy="702885"/>
              </a:xfrm>
              <a:prstGeom prst="rect">
                <a:avLst/>
              </a:prstGeom>
              <a:blipFill rotWithShape="0">
                <a:blip r:embed="rId18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oneTexte 51"/>
              <p:cNvSpPr txBox="1"/>
              <p:nvPr/>
            </p:nvSpPr>
            <p:spPr>
              <a:xfrm>
                <a:off x="8555207" y="3112369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2" name="ZoneText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207" y="3112369"/>
                <a:ext cx="611065" cy="702885"/>
              </a:xfrm>
              <a:prstGeom prst="rect">
                <a:avLst/>
              </a:prstGeom>
              <a:blipFill rotWithShape="0">
                <a:blip r:embed="rId19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/>
              <p:cNvSpPr txBox="1"/>
              <p:nvPr/>
            </p:nvSpPr>
            <p:spPr>
              <a:xfrm>
                <a:off x="9351103" y="3160841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103" y="3160841"/>
                <a:ext cx="611065" cy="702885"/>
              </a:xfrm>
              <a:prstGeom prst="rect">
                <a:avLst/>
              </a:prstGeom>
              <a:blipFill rotWithShape="0">
                <a:blip r:embed="rId20"/>
                <a:stretch>
                  <a:fillRect l="-21000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oneTexte 53"/>
              <p:cNvSpPr txBox="1"/>
              <p:nvPr/>
            </p:nvSpPr>
            <p:spPr>
              <a:xfrm>
                <a:off x="10115056" y="3185477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056" y="3185477"/>
                <a:ext cx="611065" cy="702885"/>
              </a:xfrm>
              <a:prstGeom prst="rect">
                <a:avLst/>
              </a:prstGeom>
              <a:blipFill rotWithShape="0">
                <a:blip r:embed="rId21"/>
                <a:stretch>
                  <a:fillRect l="-19802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ZoneTexte 54"/>
              <p:cNvSpPr txBox="1"/>
              <p:nvPr/>
            </p:nvSpPr>
            <p:spPr>
              <a:xfrm>
                <a:off x="10873249" y="3175706"/>
                <a:ext cx="611065" cy="702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28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2800" dirty="0"/>
                  <a:t> </a:t>
                </a:r>
              </a:p>
            </p:txBody>
          </p:sp>
        </mc:Choice>
        <mc:Fallback xmlns=""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3249" y="3175706"/>
                <a:ext cx="611065" cy="702885"/>
              </a:xfrm>
              <a:prstGeom prst="rect">
                <a:avLst/>
              </a:prstGeom>
              <a:blipFill rotWithShape="0">
                <a:blip r:embed="rId22"/>
                <a:stretch>
                  <a:fillRect l="-21000" b="-1217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itre 1"/>
          <p:cNvSpPr>
            <a:spLocks noGrp="1"/>
          </p:cNvSpPr>
          <p:nvPr>
            <p:ph type="title"/>
          </p:nvPr>
        </p:nvSpPr>
        <p:spPr>
          <a:xfrm>
            <a:off x="685801" y="-176014"/>
            <a:ext cx="10131425" cy="1456267"/>
          </a:xfrm>
        </p:spPr>
        <p:txBody>
          <a:bodyPr/>
          <a:lstStyle/>
          <a:p>
            <a:r>
              <a:rPr lang="fr-CA" dirty="0" smtClean="0"/>
              <a:t>Cahier exercices corrigée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14207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/>
      <p:bldP spid="13" grpId="0"/>
      <p:bldP spid="14" grpId="0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" grpId="0"/>
      <p:bldP spid="31" grpId="0"/>
      <p:bldP spid="35" grpId="0"/>
      <p:bldP spid="36" grpId="0"/>
      <p:bldP spid="3" grpId="0"/>
      <p:bldP spid="38" grpId="0"/>
      <p:bldP spid="39" grpId="0"/>
      <p:bldP spid="23" grpId="0" animBg="1"/>
      <p:bldP spid="40" grpId="0" animBg="1"/>
      <p:bldP spid="29" grpId="0" animBg="1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grpSp>
        <p:nvGrpSpPr>
          <p:cNvPr id="4" name="Group 1617"/>
          <p:cNvGrpSpPr>
            <a:grpSpLocks/>
          </p:cNvGrpSpPr>
          <p:nvPr/>
        </p:nvGrpSpPr>
        <p:grpSpPr bwMode="auto">
          <a:xfrm>
            <a:off x="450761" y="77274"/>
            <a:ext cx="11347161" cy="6737413"/>
            <a:chOff x="1200" y="714"/>
            <a:chExt cx="10140" cy="6020"/>
          </a:xfrm>
        </p:grpSpPr>
        <p:grpSp>
          <p:nvGrpSpPr>
            <p:cNvPr id="5" name="Group 1618"/>
            <p:cNvGrpSpPr>
              <a:grpSpLocks/>
            </p:cNvGrpSpPr>
            <p:nvPr/>
          </p:nvGrpSpPr>
          <p:grpSpPr bwMode="auto">
            <a:xfrm>
              <a:off x="1200" y="714"/>
              <a:ext cx="10140" cy="6020"/>
              <a:chOff x="1350" y="1104"/>
              <a:chExt cx="10140" cy="6020"/>
            </a:xfrm>
          </p:grpSpPr>
          <p:pic>
            <p:nvPicPr>
              <p:cNvPr id="14" name="Picture 16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0" y="1104"/>
                <a:ext cx="10140" cy="6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Group 1620"/>
              <p:cNvGrpSpPr>
                <a:grpSpLocks/>
              </p:cNvGrpSpPr>
              <p:nvPr/>
            </p:nvGrpSpPr>
            <p:grpSpPr bwMode="auto">
              <a:xfrm>
                <a:off x="6315" y="1335"/>
                <a:ext cx="237" cy="5567"/>
                <a:chOff x="6315" y="1335"/>
                <a:chExt cx="237" cy="5567"/>
              </a:xfrm>
            </p:grpSpPr>
            <p:grpSp>
              <p:nvGrpSpPr>
                <p:cNvPr id="16" name="Group 1621"/>
                <p:cNvGrpSpPr>
                  <a:grpSpLocks/>
                </p:cNvGrpSpPr>
                <p:nvPr/>
              </p:nvGrpSpPr>
              <p:grpSpPr bwMode="auto">
                <a:xfrm>
                  <a:off x="6315" y="1335"/>
                  <a:ext cx="225" cy="2383"/>
                  <a:chOff x="6315" y="1335"/>
                  <a:chExt cx="225" cy="2383"/>
                </a:xfrm>
              </p:grpSpPr>
              <p:cxnSp>
                <p:nvCxnSpPr>
                  <p:cNvPr id="25" name="AutoShape 16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30" y="3718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AutoShape 16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3319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AutoShape 16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9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" name="AutoShape 16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524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" name="AutoShape 16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130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AutoShape 16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7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" name="AutoShape 16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33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" name="Group 1629"/>
                <p:cNvGrpSpPr>
                  <a:grpSpLocks/>
                </p:cNvGrpSpPr>
                <p:nvPr/>
              </p:nvGrpSpPr>
              <p:grpSpPr bwMode="auto">
                <a:xfrm>
                  <a:off x="6327" y="4519"/>
                  <a:ext cx="225" cy="2383"/>
                  <a:chOff x="6315" y="1335"/>
                  <a:chExt cx="225" cy="2383"/>
                </a:xfrm>
              </p:grpSpPr>
              <p:cxnSp>
                <p:nvCxnSpPr>
                  <p:cNvPr id="18" name="AutoShape 16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30" y="3718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AutoShape 16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3319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AutoShape 16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9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AutoShape 16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524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AutoShape 16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130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AutoShape 16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7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AutoShape 16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33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  <p:grpSp>
          <p:nvGrpSpPr>
            <p:cNvPr id="6" name="Group 1637"/>
            <p:cNvGrpSpPr>
              <a:grpSpLocks/>
            </p:cNvGrpSpPr>
            <p:nvPr/>
          </p:nvGrpSpPr>
          <p:grpSpPr bwMode="auto">
            <a:xfrm>
              <a:off x="5595" y="1033"/>
              <a:ext cx="555" cy="2158"/>
              <a:chOff x="5445" y="1470"/>
              <a:chExt cx="915" cy="21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 Box 16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45" y="3057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1" name="Text Box 16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45" y="3057"/>
                    <a:ext cx="870" cy="571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 Box 16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5" y="2250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" name="Text Box 16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75" y="2250"/>
                    <a:ext cx="870" cy="57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t="-952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 Box 16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90" y="1470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 Box 16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90" y="1470"/>
                    <a:ext cx="870" cy="57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t="-1905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1641"/>
            <p:cNvGrpSpPr>
              <a:grpSpLocks/>
            </p:cNvGrpSpPr>
            <p:nvPr/>
          </p:nvGrpSpPr>
          <p:grpSpPr bwMode="auto">
            <a:xfrm>
              <a:off x="6403" y="4243"/>
              <a:ext cx="710" cy="2146"/>
              <a:chOff x="6630" y="4665"/>
              <a:chExt cx="1203" cy="21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 Box 16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5" y="6240"/>
                    <a:ext cx="1107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" name="Text Box 16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75" y="6240"/>
                    <a:ext cx="1107" cy="571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t="-1905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 Box 16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30" y="5449"/>
                    <a:ext cx="1203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" name="Text Box 16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30" y="5449"/>
                    <a:ext cx="1203" cy="571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 Box 16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30" y="4665"/>
                    <a:ext cx="1203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" name="Text Box 16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30" y="4665"/>
                    <a:ext cx="1203" cy="571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416026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92426" y="4121239"/>
                <a:ext cx="11037195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CA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6" y="4121239"/>
                <a:ext cx="11037195" cy="7918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592426" y="1466045"/>
                <a:ext cx="11037195" cy="79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CA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fr-CA" sz="3200" dirty="0" smtClean="0"/>
                  <a:t>	</a:t>
                </a:r>
                <a14:m>
                  <m:oMath xmlns:m="http://schemas.openxmlformats.org/officeDocument/2006/math">
                    <m:r>
                      <a:rPr lang="fr-CA" sz="32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CA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A" sz="32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fr-CA" sz="32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6" y="1466045"/>
                <a:ext cx="11037195" cy="7911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èche courbée vers la droite 9"/>
          <p:cNvSpPr/>
          <p:nvPr/>
        </p:nvSpPr>
        <p:spPr>
          <a:xfrm>
            <a:off x="80495" y="2059378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1002406" y="2059380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>
            <a:off x="1891045" y="2059380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7" name="Flèche courbée vers la droite 6"/>
          <p:cNvSpPr/>
          <p:nvPr/>
        </p:nvSpPr>
        <p:spPr>
          <a:xfrm>
            <a:off x="3695163" y="2037883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4649275" y="2059379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Flèche courbée vers la droite 8"/>
          <p:cNvSpPr/>
          <p:nvPr/>
        </p:nvSpPr>
        <p:spPr>
          <a:xfrm>
            <a:off x="5834127" y="2037884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3" name="Flèche courbée vers la droite 12"/>
          <p:cNvSpPr/>
          <p:nvPr/>
        </p:nvSpPr>
        <p:spPr>
          <a:xfrm>
            <a:off x="6836533" y="2059379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>
            <a:off x="2805453" y="2059378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5" name="Flèche courbée vers la droite 14"/>
          <p:cNvSpPr/>
          <p:nvPr/>
        </p:nvSpPr>
        <p:spPr>
          <a:xfrm>
            <a:off x="10479115" y="2059378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6" name="Flèche courbée vers la droite 15"/>
          <p:cNvSpPr/>
          <p:nvPr/>
        </p:nvSpPr>
        <p:spPr>
          <a:xfrm>
            <a:off x="7733777" y="2059378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7" name="Flèche courbée vers la droite 16"/>
          <p:cNvSpPr/>
          <p:nvPr/>
        </p:nvSpPr>
        <p:spPr>
          <a:xfrm>
            <a:off x="8679299" y="2059378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8" name="Flèche courbée vers la droite 17"/>
          <p:cNvSpPr/>
          <p:nvPr/>
        </p:nvSpPr>
        <p:spPr>
          <a:xfrm>
            <a:off x="9624822" y="2037882"/>
            <a:ext cx="592426" cy="22596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5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grpSp>
        <p:nvGrpSpPr>
          <p:cNvPr id="4" name="Group 1617"/>
          <p:cNvGrpSpPr>
            <a:grpSpLocks/>
          </p:cNvGrpSpPr>
          <p:nvPr/>
        </p:nvGrpSpPr>
        <p:grpSpPr bwMode="auto">
          <a:xfrm>
            <a:off x="450761" y="77274"/>
            <a:ext cx="11347161" cy="6737413"/>
            <a:chOff x="1200" y="714"/>
            <a:chExt cx="10140" cy="6020"/>
          </a:xfrm>
        </p:grpSpPr>
        <p:grpSp>
          <p:nvGrpSpPr>
            <p:cNvPr id="5" name="Group 1618"/>
            <p:cNvGrpSpPr>
              <a:grpSpLocks/>
            </p:cNvGrpSpPr>
            <p:nvPr/>
          </p:nvGrpSpPr>
          <p:grpSpPr bwMode="auto">
            <a:xfrm>
              <a:off x="1200" y="714"/>
              <a:ext cx="10140" cy="6020"/>
              <a:chOff x="1350" y="1104"/>
              <a:chExt cx="10140" cy="6020"/>
            </a:xfrm>
          </p:grpSpPr>
          <p:pic>
            <p:nvPicPr>
              <p:cNvPr id="14" name="Picture 161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0" y="1104"/>
                <a:ext cx="10140" cy="6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Group 1620"/>
              <p:cNvGrpSpPr>
                <a:grpSpLocks/>
              </p:cNvGrpSpPr>
              <p:nvPr/>
            </p:nvGrpSpPr>
            <p:grpSpPr bwMode="auto">
              <a:xfrm>
                <a:off x="6315" y="1335"/>
                <a:ext cx="237" cy="5567"/>
                <a:chOff x="6315" y="1335"/>
                <a:chExt cx="237" cy="5567"/>
              </a:xfrm>
            </p:grpSpPr>
            <p:grpSp>
              <p:nvGrpSpPr>
                <p:cNvPr id="16" name="Group 1621"/>
                <p:cNvGrpSpPr>
                  <a:grpSpLocks/>
                </p:cNvGrpSpPr>
                <p:nvPr/>
              </p:nvGrpSpPr>
              <p:grpSpPr bwMode="auto">
                <a:xfrm>
                  <a:off x="6315" y="1335"/>
                  <a:ext cx="225" cy="2383"/>
                  <a:chOff x="6315" y="1335"/>
                  <a:chExt cx="225" cy="2383"/>
                </a:xfrm>
              </p:grpSpPr>
              <p:cxnSp>
                <p:nvCxnSpPr>
                  <p:cNvPr id="25" name="AutoShape 16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30" y="3718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AutoShape 16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3319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AutoShape 16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9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" name="AutoShape 16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524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9" name="AutoShape 16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130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0" name="AutoShape 16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7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1" name="AutoShape 16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33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7" name="Group 1629"/>
                <p:cNvGrpSpPr>
                  <a:grpSpLocks/>
                </p:cNvGrpSpPr>
                <p:nvPr/>
              </p:nvGrpSpPr>
              <p:grpSpPr bwMode="auto">
                <a:xfrm>
                  <a:off x="6327" y="4519"/>
                  <a:ext cx="225" cy="2383"/>
                  <a:chOff x="6315" y="1335"/>
                  <a:chExt cx="225" cy="2383"/>
                </a:xfrm>
              </p:grpSpPr>
              <p:cxnSp>
                <p:nvCxnSpPr>
                  <p:cNvPr id="18" name="AutoShape 16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30" y="3718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AutoShape 16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3319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AutoShape 16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9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AutoShape 16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524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AutoShape 16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2130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AutoShape 16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72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AutoShape 16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15" y="1335"/>
                    <a:ext cx="21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  <p:grpSp>
          <p:nvGrpSpPr>
            <p:cNvPr id="6" name="Group 1637"/>
            <p:cNvGrpSpPr>
              <a:grpSpLocks/>
            </p:cNvGrpSpPr>
            <p:nvPr/>
          </p:nvGrpSpPr>
          <p:grpSpPr bwMode="auto">
            <a:xfrm>
              <a:off x="5595" y="1033"/>
              <a:ext cx="555" cy="2158"/>
              <a:chOff x="5445" y="1470"/>
              <a:chExt cx="915" cy="21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 Box 16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45" y="3057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1" name="Text Box 16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45" y="3057"/>
                    <a:ext cx="870" cy="571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 Box 16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5" y="2250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" name="Text Box 16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75" y="2250"/>
                    <a:ext cx="870" cy="571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t="-952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 Box 16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90" y="1470"/>
                    <a:ext cx="870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fr-CA" sz="1200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 Box 16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490" y="1470"/>
                    <a:ext cx="870" cy="57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t="-1905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1641"/>
            <p:cNvGrpSpPr>
              <a:grpSpLocks/>
            </p:cNvGrpSpPr>
            <p:nvPr/>
          </p:nvGrpSpPr>
          <p:grpSpPr bwMode="auto">
            <a:xfrm>
              <a:off x="6403" y="4243"/>
              <a:ext cx="710" cy="2146"/>
              <a:chOff x="6630" y="4665"/>
              <a:chExt cx="1203" cy="21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 Box 16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5" y="6240"/>
                    <a:ext cx="1107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" name="Text Box 16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75" y="6240"/>
                    <a:ext cx="1107" cy="571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t="-1905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 Box 16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30" y="5449"/>
                    <a:ext cx="1203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" name="Text Box 16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30" y="5449"/>
                    <a:ext cx="1203" cy="571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 Box 16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30" y="4665"/>
                    <a:ext cx="1203" cy="571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0" tIns="0" rIns="0" bIns="0" anchor="t" anchorCtr="0" upright="1"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CA" sz="1200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A" sz="1200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36</m:t>
                              </m:r>
                            </m:den>
                          </m:f>
                        </m:oMath>
                      </m:oMathPara>
                    </a14:m>
                    <a:endParaRPr lang="fr-CA" sz="1200"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0" name="Text Box 16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30" y="4665"/>
                    <a:ext cx="1203" cy="571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t="-1923"/>
                    </a:stretch>
                  </a:blip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fr-CA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2" name="Ellipse 31"/>
          <p:cNvSpPr/>
          <p:nvPr/>
        </p:nvSpPr>
        <p:spPr>
          <a:xfrm>
            <a:off x="676143" y="3183455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4295107" y="2745568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4743723" y="2524486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3389288" y="2960223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>
            <a:off x="5218097" y="2071577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>
            <a:off x="5653834" y="730024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Forme libre 37"/>
          <p:cNvSpPr/>
          <p:nvPr/>
        </p:nvSpPr>
        <p:spPr>
          <a:xfrm>
            <a:off x="435496" y="90152"/>
            <a:ext cx="5308533" cy="3124795"/>
          </a:xfrm>
          <a:custGeom>
            <a:avLst/>
            <a:gdLst>
              <a:gd name="connsiteX0" fmla="*/ 28143 w 5308533"/>
              <a:gd name="connsiteY0" fmla="*/ 3116687 h 3124795"/>
              <a:gd name="connsiteX1" fmla="*/ 259963 w 5308533"/>
              <a:gd name="connsiteY1" fmla="*/ 3116687 h 3124795"/>
              <a:gd name="connsiteX2" fmla="*/ 2977405 w 5308533"/>
              <a:gd name="connsiteY2" fmla="*/ 2897747 h 3124795"/>
              <a:gd name="connsiteX3" fmla="*/ 3891805 w 5308533"/>
              <a:gd name="connsiteY3" fmla="*/ 2653048 h 3124795"/>
              <a:gd name="connsiteX4" fmla="*/ 4329687 w 5308533"/>
              <a:gd name="connsiteY4" fmla="*/ 2459865 h 3124795"/>
              <a:gd name="connsiteX5" fmla="*/ 4793327 w 5308533"/>
              <a:gd name="connsiteY5" fmla="*/ 2009104 h 3124795"/>
              <a:gd name="connsiteX6" fmla="*/ 5244087 w 5308533"/>
              <a:gd name="connsiteY6" fmla="*/ 682580 h 3124795"/>
              <a:gd name="connsiteX7" fmla="*/ 5295603 w 5308533"/>
              <a:gd name="connsiteY7" fmla="*/ 0 h 312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8533" h="3124795">
                <a:moveTo>
                  <a:pt x="28143" y="3116687"/>
                </a:moveTo>
                <a:cubicBezTo>
                  <a:pt x="-101719" y="3134932"/>
                  <a:pt x="259963" y="3116687"/>
                  <a:pt x="259963" y="3116687"/>
                </a:cubicBezTo>
                <a:cubicBezTo>
                  <a:pt x="751507" y="3080197"/>
                  <a:pt x="2372098" y="2975020"/>
                  <a:pt x="2977405" y="2897747"/>
                </a:cubicBezTo>
                <a:cubicBezTo>
                  <a:pt x="3582712" y="2820474"/>
                  <a:pt x="3666425" y="2726028"/>
                  <a:pt x="3891805" y="2653048"/>
                </a:cubicBezTo>
                <a:cubicBezTo>
                  <a:pt x="4117185" y="2580068"/>
                  <a:pt x="4179433" y="2567189"/>
                  <a:pt x="4329687" y="2459865"/>
                </a:cubicBezTo>
                <a:cubicBezTo>
                  <a:pt x="4479941" y="2352541"/>
                  <a:pt x="4640927" y="2305318"/>
                  <a:pt x="4793327" y="2009104"/>
                </a:cubicBezTo>
                <a:cubicBezTo>
                  <a:pt x="4945727" y="1712890"/>
                  <a:pt x="5160374" y="1017431"/>
                  <a:pt x="5244087" y="682580"/>
                </a:cubicBezTo>
                <a:cubicBezTo>
                  <a:pt x="5327800" y="347729"/>
                  <a:pt x="5311701" y="173864"/>
                  <a:pt x="5295603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6555345" y="6074765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6991085" y="4733214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7465454" y="4306068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7901190" y="4084982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8826324" y="3825255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Ellipse 43"/>
          <p:cNvSpPr/>
          <p:nvPr/>
        </p:nvSpPr>
        <p:spPr>
          <a:xfrm>
            <a:off x="11528746" y="3629922"/>
            <a:ext cx="45719" cy="45719"/>
          </a:xfrm>
          <a:prstGeom prst="ellips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Forme libre 48"/>
          <p:cNvSpPr/>
          <p:nvPr/>
        </p:nvSpPr>
        <p:spPr>
          <a:xfrm>
            <a:off x="6518802" y="3614670"/>
            <a:ext cx="5327032" cy="3159617"/>
          </a:xfrm>
          <a:custGeom>
            <a:avLst/>
            <a:gdLst>
              <a:gd name="connsiteX0" fmla="*/ 10787 w 5327032"/>
              <a:gd name="connsiteY0" fmla="*/ 3159617 h 3159617"/>
              <a:gd name="connsiteX1" fmla="*/ 62302 w 5327032"/>
              <a:gd name="connsiteY1" fmla="*/ 2502795 h 3159617"/>
              <a:gd name="connsiteX2" fmla="*/ 487305 w 5327032"/>
              <a:gd name="connsiteY2" fmla="*/ 1137634 h 3159617"/>
              <a:gd name="connsiteX3" fmla="*/ 976702 w 5327032"/>
              <a:gd name="connsiteY3" fmla="*/ 712631 h 3159617"/>
              <a:gd name="connsiteX4" fmla="*/ 1427463 w 5327032"/>
              <a:gd name="connsiteY4" fmla="*/ 480812 h 3159617"/>
              <a:gd name="connsiteX5" fmla="*/ 2316105 w 5327032"/>
              <a:gd name="connsiteY5" fmla="*/ 248992 h 3159617"/>
              <a:gd name="connsiteX6" fmla="*/ 5033547 w 5327032"/>
              <a:gd name="connsiteY6" fmla="*/ 17172 h 3159617"/>
              <a:gd name="connsiteX7" fmla="*/ 5252488 w 5327032"/>
              <a:gd name="connsiteY7" fmla="*/ 17172 h 3159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7032" h="3159617">
                <a:moveTo>
                  <a:pt x="10787" y="3159617"/>
                </a:moveTo>
                <a:cubicBezTo>
                  <a:pt x="-3166" y="2999704"/>
                  <a:pt x="-17118" y="2839792"/>
                  <a:pt x="62302" y="2502795"/>
                </a:cubicBezTo>
                <a:cubicBezTo>
                  <a:pt x="141722" y="2165798"/>
                  <a:pt x="334905" y="1435995"/>
                  <a:pt x="487305" y="1137634"/>
                </a:cubicBezTo>
                <a:cubicBezTo>
                  <a:pt x="639705" y="839273"/>
                  <a:pt x="820009" y="822101"/>
                  <a:pt x="976702" y="712631"/>
                </a:cubicBezTo>
                <a:cubicBezTo>
                  <a:pt x="1133395" y="603161"/>
                  <a:pt x="1204229" y="558085"/>
                  <a:pt x="1427463" y="480812"/>
                </a:cubicBezTo>
                <a:cubicBezTo>
                  <a:pt x="1650697" y="403539"/>
                  <a:pt x="1715091" y="326265"/>
                  <a:pt x="2316105" y="248992"/>
                </a:cubicBezTo>
                <a:cubicBezTo>
                  <a:pt x="2917119" y="171719"/>
                  <a:pt x="4544150" y="55809"/>
                  <a:pt x="5033547" y="17172"/>
                </a:cubicBezTo>
                <a:cubicBezTo>
                  <a:pt x="5522944" y="-21465"/>
                  <a:pt x="5252488" y="17172"/>
                  <a:pt x="5252488" y="1717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010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xture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3194</TotalTime>
  <Words>184</Words>
  <Application>Microsoft Office PowerPoint</Application>
  <PresentationFormat>Grand écran</PresentationFormat>
  <Paragraphs>115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Adobe Garamond Pro</vt:lpstr>
      <vt:lpstr>Arial</vt:lpstr>
      <vt:lpstr>Calibri</vt:lpstr>
      <vt:lpstr>Calibri Light</vt:lpstr>
      <vt:lpstr>Cambria Math</vt:lpstr>
      <vt:lpstr>Times New Roman</vt:lpstr>
      <vt:lpstr>Céleste</vt:lpstr>
      <vt:lpstr>Les mathématiques avec Chloe et Dalia</vt:lpstr>
      <vt:lpstr>Fonction de Variation inverse + Construction du Graphique</vt:lpstr>
      <vt:lpstr>Cahier exercices corrigée </vt:lpstr>
      <vt:lpstr>Présentation PowerPoint</vt:lpstr>
      <vt:lpstr>Cahier exercices corrigée </vt:lpstr>
      <vt:lpstr>Présentation PowerPoint</vt:lpstr>
      <vt:lpstr>Présentation PowerPoint</vt:lpstr>
      <vt:lpstr>Présentation PowerPoint</vt:lpstr>
    </vt:vector>
  </TitlesOfParts>
  <Company>College Regina Assumpta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mathématiques avec Chloe et Dalia</dc:title>
  <dc:creator>Chloe Mikhael</dc:creator>
  <cp:lastModifiedBy>Chloe Mikhael</cp:lastModifiedBy>
  <cp:revision>34</cp:revision>
  <dcterms:created xsi:type="dcterms:W3CDTF">2015-11-27T19:40:03Z</dcterms:created>
  <dcterms:modified xsi:type="dcterms:W3CDTF">2015-12-14T00:34:49Z</dcterms:modified>
</cp:coreProperties>
</file>