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8" r:id="rId3"/>
    <p:sldId id="279" r:id="rId4"/>
    <p:sldId id="280" r:id="rId5"/>
    <p:sldId id="281" r:id="rId6"/>
    <p:sldId id="282" r:id="rId7"/>
    <p:sldId id="257" r:id="rId8"/>
    <p:sldId id="259" r:id="rId9"/>
    <p:sldId id="260" r:id="rId10"/>
    <p:sldId id="258" r:id="rId11"/>
    <p:sldId id="273" r:id="rId12"/>
    <p:sldId id="264" r:id="rId13"/>
    <p:sldId id="261" r:id="rId14"/>
    <p:sldId id="262" r:id="rId15"/>
    <p:sldId id="263" r:id="rId16"/>
    <p:sldId id="269" r:id="rId17"/>
    <p:sldId id="268" r:id="rId18"/>
    <p:sldId id="266" r:id="rId19"/>
    <p:sldId id="270" r:id="rId20"/>
    <p:sldId id="265" r:id="rId21"/>
    <p:sldId id="271" r:id="rId22"/>
    <p:sldId id="272" r:id="rId23"/>
    <p:sldId id="274" r:id="rId24"/>
    <p:sldId id="275" r:id="rId25"/>
    <p:sldId id="276" r:id="rId26"/>
    <p:sldId id="2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smtClean="0"/>
              <a:pPr/>
              <a:t>12/13/2015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‹N°›</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29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6487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64096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80275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55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5282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66832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1715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2455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smtClean="0"/>
              <a:t>Modifiez le style du titre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5203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498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96DFF08F-DC6B-4601-B491-B0F83F6DD2DA}" type="datetimeFigureOut">
              <a:rPr lang="en-US" smtClean="0"/>
              <a:pPr/>
              <a:t>12/13/2015</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81875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 taux de variation</a:t>
            </a:r>
            <a:endParaRPr lang="fr-CA" dirty="0"/>
          </a:p>
        </p:txBody>
      </p:sp>
      <p:sp>
        <p:nvSpPr>
          <p:cNvPr id="3" name="Sous-titre 2"/>
          <p:cNvSpPr>
            <a:spLocks noGrp="1"/>
          </p:cNvSpPr>
          <p:nvPr>
            <p:ph type="subTitle" idx="1"/>
          </p:nvPr>
        </p:nvSpPr>
        <p:spPr/>
        <p:txBody>
          <a:bodyPr/>
          <a:lstStyle/>
          <a:p>
            <a:r>
              <a:rPr lang="fr-CA" dirty="0" smtClean="0"/>
              <a:t>Cours présenté et expliqué par</a:t>
            </a:r>
          </a:p>
          <a:p>
            <a:r>
              <a:rPr lang="fr-CA" b="1" dirty="0" smtClean="0"/>
              <a:t>Mme. Khatori et M. Massarelli</a:t>
            </a:r>
            <a:endParaRPr lang="fr-CA" b="1" dirty="0" smtClean="0">
              <a:sym typeface="Wingdings" panose="05000000000000000000" pitchFamily="2" charset="2"/>
            </a:endParaRPr>
          </a:p>
          <a:p>
            <a:r>
              <a:rPr lang="fr-CA" dirty="0" smtClean="0">
                <a:sym typeface="Wingdings" panose="05000000000000000000" pitchFamily="2" charset="2"/>
              </a:rPr>
              <a:t>(les meilleurs profs du Canada )</a:t>
            </a:r>
            <a:endParaRPr lang="fr-CA" dirty="0"/>
          </a:p>
        </p:txBody>
      </p:sp>
      <p:pic>
        <p:nvPicPr>
          <p:cNvPr id="1026" name="Picture 2" descr="http://www.canailleblog.com/photos/blogs/pour-le-concour-de-20536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2" y="4891875"/>
            <a:ext cx="865167" cy="930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anailleblog.com/photos/blogs/pour-le-concour-de-20536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61" y="4891875"/>
            <a:ext cx="865167" cy="9300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anailleblog.com/photos/blogs/pour-le-concour-de-20536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61" y="1054005"/>
            <a:ext cx="865167" cy="930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anailleblog.com/photos/blogs/pour-le-concour-de-20536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2" y="1054005"/>
            <a:ext cx="865167" cy="93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8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95877" y="1098728"/>
            <a:ext cx="7406640" cy="672759"/>
          </a:xfrm>
        </p:spPr>
        <p:txBody>
          <a:bodyPr/>
          <a:lstStyle/>
          <a:p>
            <a:pPr algn="ctr"/>
            <a:r>
              <a:rPr lang="fr-CA" dirty="0" smtClean="0"/>
              <a:t>p.17 b)</a:t>
            </a:r>
            <a:endParaRPr lang="fr-CA" dirty="0"/>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1703872"/>
            <a:ext cx="8277896" cy="4127843"/>
          </a:xfrm>
          <a:prstGeom prst="rect">
            <a:avLst/>
          </a:prstGeom>
          <a:noFill/>
          <a:ln>
            <a:noFill/>
          </a:ln>
        </p:spPr>
      </p:pic>
      <p:sp>
        <p:nvSpPr>
          <p:cNvPr id="5" name="ZoneTexte 4"/>
          <p:cNvSpPr txBox="1"/>
          <p:nvPr/>
        </p:nvSpPr>
        <p:spPr>
          <a:xfrm>
            <a:off x="3453149" y="2809514"/>
            <a:ext cx="1110802" cy="738664"/>
          </a:xfrm>
          <a:prstGeom prst="rect">
            <a:avLst/>
          </a:prstGeom>
          <a:noFill/>
        </p:spPr>
        <p:txBody>
          <a:bodyPr wrap="square" rtlCol="0">
            <a:spAutoFit/>
          </a:bodyPr>
          <a:lstStyle/>
          <a:p>
            <a:r>
              <a:rPr lang="fr-CA" sz="2100" dirty="0" smtClean="0">
                <a:solidFill>
                  <a:srgbClr val="FF0000"/>
                </a:solidFill>
              </a:rPr>
              <a:t>(60,50</a:t>
            </a:r>
            <a:r>
              <a:rPr lang="fr-CA" sz="2100" dirty="0">
                <a:solidFill>
                  <a:srgbClr val="FF0000"/>
                </a:solidFill>
              </a:rPr>
              <a:t>)</a:t>
            </a:r>
          </a:p>
          <a:p>
            <a:r>
              <a:rPr lang="fr-CA" sz="2100" dirty="0" smtClean="0">
                <a:solidFill>
                  <a:srgbClr val="FF0000"/>
                </a:solidFill>
              </a:rPr>
              <a:t>(80,40</a:t>
            </a:r>
            <a:r>
              <a:rPr lang="fr-CA" sz="2100" dirty="0">
                <a:solidFill>
                  <a:srgbClr val="FF0000"/>
                </a:solidFill>
              </a:rPr>
              <a:t>)</a:t>
            </a:r>
          </a:p>
        </p:txBody>
      </p:sp>
      <p:sp>
        <p:nvSpPr>
          <p:cNvPr id="7" name="ZoneTexte 6"/>
          <p:cNvSpPr txBox="1"/>
          <p:nvPr/>
        </p:nvSpPr>
        <p:spPr>
          <a:xfrm>
            <a:off x="4399197" y="2994180"/>
            <a:ext cx="1067337" cy="369332"/>
          </a:xfrm>
          <a:prstGeom prst="rect">
            <a:avLst/>
          </a:prstGeom>
          <a:noFill/>
        </p:spPr>
        <p:txBody>
          <a:bodyPr wrap="square" rtlCol="0">
            <a:spAutoFit/>
          </a:bodyPr>
          <a:lstStyle/>
          <a:p>
            <a:r>
              <a:rPr lang="fr-CA" dirty="0" smtClean="0">
                <a:solidFill>
                  <a:srgbClr val="FF0000"/>
                </a:solidFill>
              </a:rPr>
              <a:t>)-10</a:t>
            </a:r>
            <a:endParaRPr lang="fr-CA" dirty="0">
              <a:solidFill>
                <a:srgbClr val="FF0000"/>
              </a:solidFill>
            </a:endParaRPr>
          </a:p>
        </p:txBody>
      </p:sp>
      <p:sp>
        <p:nvSpPr>
          <p:cNvPr id="8" name="ZoneTexte 7"/>
          <p:cNvSpPr txBox="1"/>
          <p:nvPr/>
        </p:nvSpPr>
        <p:spPr>
          <a:xfrm>
            <a:off x="2429277" y="2994180"/>
            <a:ext cx="1067337" cy="369332"/>
          </a:xfrm>
          <a:prstGeom prst="rect">
            <a:avLst/>
          </a:prstGeom>
          <a:noFill/>
        </p:spPr>
        <p:txBody>
          <a:bodyPr wrap="square" rtlCol="0">
            <a:spAutoFit/>
          </a:bodyPr>
          <a:lstStyle/>
          <a:p>
            <a:pPr algn="r"/>
            <a:r>
              <a:rPr lang="fr-CA" dirty="0" smtClean="0">
                <a:solidFill>
                  <a:srgbClr val="FF0000"/>
                </a:solidFill>
              </a:rPr>
              <a:t>+20(</a:t>
            </a:r>
            <a:endParaRPr lang="fr-CA" dirty="0">
              <a:solidFill>
                <a:srgbClr val="FF0000"/>
              </a:solidFill>
            </a:endParaRPr>
          </a:p>
        </p:txBody>
      </p:sp>
      <mc:AlternateContent xmlns:mc="http://schemas.openxmlformats.org/markup-compatibility/2006" xmlns:a14="http://schemas.microsoft.com/office/drawing/2010/main">
        <mc:Choice Requires="a14">
          <p:sp>
            <p:nvSpPr>
              <p:cNvPr id="9" name="ZoneTexte 8"/>
              <p:cNvSpPr txBox="1"/>
              <p:nvPr/>
            </p:nvSpPr>
            <p:spPr>
              <a:xfrm>
                <a:off x="2305320" y="2076467"/>
                <a:ext cx="1994615"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i="1">
                          <a:solidFill>
                            <a:srgbClr val="FF0000"/>
                          </a:solidFill>
                          <a:latin typeface="Cambria Math" panose="02040503050406030204" pitchFamily="18" charset="0"/>
                        </a:rPr>
                        <m:t>𝑎</m:t>
                      </m:r>
                      <m:r>
                        <a:rPr lang="fr-CA" i="1">
                          <a:solidFill>
                            <a:srgbClr val="FF0000"/>
                          </a:solidFill>
                          <a:latin typeface="Cambria Math" panose="02040503050406030204" pitchFamily="18" charset="0"/>
                        </a:rPr>
                        <m:t>=</m:t>
                      </m:r>
                      <m:f>
                        <m:fPr>
                          <m:ctrlPr>
                            <a:rPr lang="fr-CA" i="1">
                              <a:solidFill>
                                <a:srgbClr val="FF0000"/>
                              </a:solidFill>
                              <a:latin typeface="Cambria Math" panose="02040503050406030204" pitchFamily="18" charset="0"/>
                            </a:rPr>
                          </m:ctrlPr>
                        </m:fPr>
                        <m:num>
                          <m:r>
                            <a:rPr lang="fr-CA" i="1">
                              <a:solidFill>
                                <a:srgbClr val="FF0000"/>
                              </a:solidFill>
                              <a:latin typeface="Cambria Math" panose="02040503050406030204" pitchFamily="18" charset="0"/>
                              <a:ea typeface="Cambria Math" panose="02040503050406030204" pitchFamily="18" charset="0"/>
                            </a:rPr>
                            <m:t>∆</m:t>
                          </m:r>
                          <m:r>
                            <a:rPr lang="fr-CA" i="1">
                              <a:solidFill>
                                <a:srgbClr val="FF0000"/>
                              </a:solidFill>
                              <a:latin typeface="Cambria Math" panose="02040503050406030204" pitchFamily="18" charset="0"/>
                              <a:ea typeface="Cambria Math" panose="02040503050406030204" pitchFamily="18" charset="0"/>
                            </a:rPr>
                            <m:t>𝑦</m:t>
                          </m:r>
                        </m:num>
                        <m:den>
                          <m:r>
                            <a:rPr lang="fr-CA" i="1">
                              <a:solidFill>
                                <a:srgbClr val="FF0000"/>
                              </a:solidFill>
                              <a:latin typeface="Cambria Math" panose="02040503050406030204" pitchFamily="18" charset="0"/>
                              <a:ea typeface="Cambria Math" panose="02040503050406030204" pitchFamily="18" charset="0"/>
                            </a:rPr>
                            <m:t>∆</m:t>
                          </m:r>
                          <m:r>
                            <a:rPr lang="fr-CA" i="1">
                              <a:solidFill>
                                <a:srgbClr val="FF0000"/>
                              </a:solidFill>
                              <a:latin typeface="Cambria Math" panose="02040503050406030204" pitchFamily="18" charset="0"/>
                              <a:ea typeface="Cambria Math" panose="02040503050406030204" pitchFamily="18" charset="0"/>
                            </a:rPr>
                            <m:t>𝑥</m:t>
                          </m:r>
                        </m:den>
                      </m:f>
                    </m:oMath>
                  </m:oMathPara>
                </a14:m>
                <a:endParaRPr lang="fr-CA" dirty="0">
                  <a:solidFill>
                    <a:srgbClr val="FF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2305320" y="2076467"/>
                <a:ext cx="1994615" cy="612732"/>
              </a:xfrm>
              <a:prstGeom prst="rect">
                <a:avLst/>
              </a:prstGeom>
              <a:blipFill rotWithShape="0">
                <a:blip r:embed="rId3"/>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3656795" y="2078122"/>
                <a:ext cx="1994615" cy="6127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CA" i="1" smtClean="0">
                          <a:solidFill>
                            <a:srgbClr val="FF0000"/>
                          </a:solidFill>
                          <a:latin typeface="Cambria Math" panose="02040503050406030204" pitchFamily="18" charset="0"/>
                        </a:rPr>
                        <m:t>=</m:t>
                      </m:r>
                      <m:r>
                        <a:rPr lang="fr-CA" b="0" i="1" smtClean="0">
                          <a:solidFill>
                            <a:srgbClr val="FF0000"/>
                          </a:solidFill>
                          <a:latin typeface="Cambria Math" panose="02040503050406030204" pitchFamily="18" charset="0"/>
                        </a:rPr>
                        <m:t>−</m:t>
                      </m:r>
                      <m:f>
                        <m:fPr>
                          <m:ctrlPr>
                            <a:rPr lang="fr-CA" i="1">
                              <a:solidFill>
                                <a:srgbClr val="FF0000"/>
                              </a:solidFill>
                              <a:latin typeface="Cambria Math" panose="02040503050406030204" pitchFamily="18" charset="0"/>
                            </a:rPr>
                          </m:ctrlPr>
                        </m:fPr>
                        <m:num>
                          <m:r>
                            <a:rPr lang="fr-CA" b="0" i="1" smtClean="0">
                              <a:solidFill>
                                <a:srgbClr val="FF0000"/>
                              </a:solidFill>
                              <a:latin typeface="Cambria Math" panose="02040503050406030204" pitchFamily="18" charset="0"/>
                            </a:rPr>
                            <m:t>10</m:t>
                          </m:r>
                        </m:num>
                        <m:den>
                          <m:r>
                            <a:rPr lang="fr-CA" b="0" i="1" smtClean="0">
                              <a:solidFill>
                                <a:srgbClr val="FF0000"/>
                              </a:solidFill>
                              <a:latin typeface="Cambria Math" panose="02040503050406030204" pitchFamily="18" charset="0"/>
                            </a:rPr>
                            <m:t>2</m:t>
                          </m:r>
                          <m:r>
                            <a:rPr lang="fr-CA" i="1">
                              <a:solidFill>
                                <a:srgbClr val="FF0000"/>
                              </a:solidFill>
                              <a:latin typeface="Cambria Math" panose="02040503050406030204" pitchFamily="18" charset="0"/>
                            </a:rPr>
                            <m:t>0</m:t>
                          </m:r>
                        </m:den>
                      </m:f>
                      <m:r>
                        <a:rPr lang="fr-CA">
                          <a:solidFill>
                            <a:srgbClr val="FF0000"/>
                          </a:solidFill>
                          <a:latin typeface="Cambria Math" panose="02040503050406030204" pitchFamily="18" charset="0"/>
                        </a:rPr>
                        <m:t>=</m:t>
                      </m:r>
                    </m:oMath>
                  </m:oMathPara>
                </a14:m>
                <a:endParaRPr lang="fr-CA" dirty="0">
                  <a:solidFill>
                    <a:srgbClr val="FF0000"/>
                  </a:solidFill>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3656795" y="2078122"/>
                <a:ext cx="1994615" cy="612732"/>
              </a:xfrm>
              <a:prstGeom prst="rect">
                <a:avLst/>
              </a:prstGeom>
              <a:blipFill rotWithShape="0">
                <a:blip r:embed="rId4"/>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4654102" y="2068373"/>
                <a:ext cx="1994615" cy="63478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CA" b="0" i="1" smtClean="0">
                          <a:solidFill>
                            <a:srgbClr val="FF0000"/>
                          </a:solidFill>
                          <a:latin typeface="Cambria Math" panose="02040503050406030204" pitchFamily="18" charset="0"/>
                        </a:rPr>
                        <m:t>−</m:t>
                      </m:r>
                      <m:f>
                        <m:fPr>
                          <m:ctrlPr>
                            <a:rPr lang="fr-CA" i="1" smtClean="0">
                              <a:solidFill>
                                <a:srgbClr val="FF0000"/>
                              </a:solidFill>
                              <a:latin typeface="Cambria Math" panose="02040503050406030204" pitchFamily="18" charset="0"/>
                            </a:rPr>
                          </m:ctrlPr>
                        </m:fPr>
                        <m:num>
                          <m:r>
                            <a:rPr lang="fr-CA" b="0" i="1" smtClean="0">
                              <a:solidFill>
                                <a:srgbClr val="FF0000"/>
                              </a:solidFill>
                              <a:latin typeface="Cambria Math" panose="02040503050406030204" pitchFamily="18" charset="0"/>
                            </a:rPr>
                            <m:t>1</m:t>
                          </m:r>
                        </m:num>
                        <m:den>
                          <m:r>
                            <a:rPr lang="fr-CA" i="1">
                              <a:solidFill>
                                <a:srgbClr val="FF0000"/>
                              </a:solidFill>
                              <a:latin typeface="Cambria Math" panose="02040503050406030204" pitchFamily="18" charset="0"/>
                            </a:rPr>
                            <m:t>2</m:t>
                          </m:r>
                        </m:den>
                      </m:f>
                    </m:oMath>
                  </m:oMathPara>
                </a14:m>
                <a:endParaRPr lang="fr-CA" dirty="0">
                  <a:solidFill>
                    <a:srgbClr val="FF0000"/>
                  </a:solidFill>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4654102" y="2068373"/>
                <a:ext cx="1994615" cy="634789"/>
              </a:xfrm>
              <a:prstGeom prst="rect">
                <a:avLst/>
              </a:prstGeom>
              <a:blipFill rotWithShape="0">
                <a:blip r:embed="rId5"/>
                <a:stretch>
                  <a:fillRect/>
                </a:stretch>
              </a:blipFill>
            </p:spPr>
            <p:txBody>
              <a:bodyPr/>
              <a:lstStyle/>
              <a:p>
                <a:r>
                  <a:rPr lang="fr-CA">
                    <a:noFill/>
                  </a:rPr>
                  <a:t> </a:t>
                </a:r>
              </a:p>
            </p:txBody>
          </p:sp>
        </mc:Fallback>
      </mc:AlternateContent>
      <p:sp>
        <p:nvSpPr>
          <p:cNvPr id="12" name="ZoneTexte 11"/>
          <p:cNvSpPr txBox="1"/>
          <p:nvPr/>
        </p:nvSpPr>
        <p:spPr>
          <a:xfrm>
            <a:off x="2589458" y="3432269"/>
            <a:ext cx="1067337" cy="646331"/>
          </a:xfrm>
          <a:prstGeom prst="rect">
            <a:avLst/>
          </a:prstGeom>
          <a:noFill/>
        </p:spPr>
        <p:txBody>
          <a:bodyPr wrap="square" rtlCol="0">
            <a:spAutoFit/>
          </a:bodyPr>
          <a:lstStyle/>
          <a:p>
            <a:r>
              <a:rPr lang="fr-CA" dirty="0" smtClean="0">
                <a:solidFill>
                  <a:srgbClr val="FF0000"/>
                </a:solidFill>
              </a:rPr>
              <a:t>a= </a:t>
            </a:r>
            <a:r>
              <a:rPr lang="fr-CA" dirty="0">
                <a:solidFill>
                  <a:srgbClr val="FF0000"/>
                </a:solidFill>
                <a:latin typeface="Arial" panose="020B0604020202020204" pitchFamily="34" charset="0"/>
                <a:cs typeface="Arial" panose="020B0604020202020204" pitchFamily="34" charset="0"/>
              </a:rPr>
              <a:t>0</a:t>
            </a:r>
            <a:endParaRPr lang="fr-CA" dirty="0">
              <a:solidFill>
                <a:srgbClr val="FF0000"/>
              </a:solidFill>
            </a:endParaRPr>
          </a:p>
          <a:p>
            <a:r>
              <a:rPr lang="fr-CA" dirty="0" smtClean="0">
                <a:solidFill>
                  <a:srgbClr val="FF0000"/>
                </a:solidFill>
              </a:rPr>
              <a:t> </a:t>
            </a:r>
            <a:endParaRPr lang="fr-CA" dirty="0">
              <a:solidFill>
                <a:srgbClr val="FF0000"/>
              </a:solidFill>
            </a:endParaRPr>
          </a:p>
        </p:txBody>
      </p:sp>
      <mc:AlternateContent xmlns:mc="http://schemas.openxmlformats.org/markup-compatibility/2006" xmlns:a14="http://schemas.microsoft.com/office/drawing/2010/main">
        <mc:Choice Requires="a14">
          <p:sp>
            <p:nvSpPr>
              <p:cNvPr id="13" name="ZoneTexte 12"/>
              <p:cNvSpPr txBox="1"/>
              <p:nvPr/>
            </p:nvSpPr>
            <p:spPr>
              <a:xfrm>
                <a:off x="3414237" y="3108314"/>
                <a:ext cx="1067337" cy="768095"/>
              </a:xfrm>
              <a:prstGeom prst="rect">
                <a:avLst/>
              </a:prstGeom>
              <a:noFill/>
            </p:spPr>
            <p:txBody>
              <a:bodyPr wrap="square" rtlCol="0">
                <a:spAutoFit/>
              </a:bodyPr>
              <a:lstStyle/>
              <a:p>
                <a:r>
                  <a:rPr lang="fr-CA" dirty="0" smtClean="0">
                    <a:solidFill>
                      <a:srgbClr val="FF0000"/>
                    </a:solidFill>
                  </a:rPr>
                  <a:t>a=</a:t>
                </a:r>
                <a:r>
                  <a:rPr lang="fr-CA" b="1" dirty="0" smtClean="0">
                    <a:solidFill>
                      <a:srgbClr val="FF0000"/>
                    </a:solidFill>
                  </a:rPr>
                  <a:t> </a:t>
                </a:r>
                <a14:m>
                  <m:oMath xmlns:m="http://schemas.openxmlformats.org/officeDocument/2006/math">
                    <m:r>
                      <a:rPr lang="fr-CA" b="1" i="1">
                        <a:solidFill>
                          <a:srgbClr val="FF0000"/>
                        </a:solidFill>
                        <a:latin typeface="Cambria Math" panose="02040503050406030204" pitchFamily="18" charset="0"/>
                      </a:rPr>
                      <m:t>−</m:t>
                    </m:r>
                    <m:f>
                      <m:fPr>
                        <m:ctrlPr>
                          <a:rPr lang="fr-CA" b="1" i="1">
                            <a:solidFill>
                              <a:srgbClr val="FF0000"/>
                            </a:solidFill>
                            <a:latin typeface="Cambria Math" panose="02040503050406030204" pitchFamily="18" charset="0"/>
                          </a:rPr>
                        </m:ctrlPr>
                      </m:fPr>
                      <m:num>
                        <m:r>
                          <a:rPr lang="fr-CA" b="1" i="1">
                            <a:solidFill>
                              <a:srgbClr val="FF0000"/>
                            </a:solidFill>
                            <a:latin typeface="Cambria Math" panose="02040503050406030204" pitchFamily="18" charset="0"/>
                          </a:rPr>
                          <m:t>𝟏</m:t>
                        </m:r>
                      </m:num>
                      <m:den>
                        <m:r>
                          <a:rPr lang="fr-CA" b="1" i="1">
                            <a:solidFill>
                              <a:srgbClr val="FF0000"/>
                            </a:solidFill>
                            <a:latin typeface="Cambria Math" panose="02040503050406030204" pitchFamily="18" charset="0"/>
                          </a:rPr>
                          <m:t>𝟐</m:t>
                        </m:r>
                      </m:den>
                    </m:f>
                  </m:oMath>
                </a14:m>
                <a:endParaRPr lang="fr-CA" b="1" dirty="0">
                  <a:solidFill>
                    <a:srgbClr val="FF0000"/>
                  </a:solidFill>
                </a:endParaRPr>
              </a:p>
              <a:p>
                <a:r>
                  <a:rPr lang="fr-CA" dirty="0" smtClean="0">
                    <a:solidFill>
                      <a:srgbClr val="FF0000"/>
                    </a:solidFill>
                  </a:rPr>
                  <a:t> </a:t>
                </a:r>
                <a:endParaRPr lang="fr-CA" dirty="0">
                  <a:solidFill>
                    <a:srgbClr val="FF0000"/>
                  </a:solidFill>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3414237" y="3108314"/>
                <a:ext cx="1067337" cy="768095"/>
              </a:xfrm>
              <a:prstGeom prst="rect">
                <a:avLst/>
              </a:prstGeom>
              <a:blipFill rotWithShape="0">
                <a:blip r:embed="rId6"/>
                <a:stretch>
                  <a:fillRect l="-4571"/>
                </a:stretch>
              </a:blipFill>
            </p:spPr>
            <p:txBody>
              <a:bodyPr/>
              <a:lstStyle/>
              <a:p>
                <a:r>
                  <a:rPr lang="fr-CA">
                    <a:noFill/>
                  </a:rPr>
                  <a:t> </a:t>
                </a:r>
              </a:p>
            </p:txBody>
          </p:sp>
        </mc:Fallback>
      </mc:AlternateContent>
    </p:spTree>
    <p:extLst>
      <p:ext uri="{BB962C8B-B14F-4D97-AF65-F5344CB8AC3E}">
        <p14:creationId xmlns:p14="http://schemas.microsoft.com/office/powerpoint/2010/main" val="17042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p:bldP spid="9" grpId="1"/>
      <p:bldP spid="10" grpId="0"/>
      <p:bldP spid="10" grpId="1"/>
      <p:bldP spid="11" grpId="0"/>
      <p:bldP spid="11" grpId="1"/>
      <p:bldP spid="12" grpId="0"/>
      <p:bldP spid="12" grpId="1"/>
      <p:bldP spid="12" grpId="2"/>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95877" y="1098728"/>
            <a:ext cx="7406640" cy="672759"/>
          </a:xfrm>
        </p:spPr>
        <p:txBody>
          <a:bodyPr/>
          <a:lstStyle/>
          <a:p>
            <a:pPr algn="ctr"/>
            <a:r>
              <a:rPr lang="fr-CA" dirty="0" smtClean="0"/>
              <a:t>p.17 b)</a:t>
            </a:r>
            <a:endParaRPr lang="fr-CA" dirty="0"/>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1703872"/>
            <a:ext cx="8277896" cy="4127843"/>
          </a:xfrm>
          <a:prstGeom prst="rect">
            <a:avLst/>
          </a:prstGeom>
          <a:noFill/>
          <a:ln>
            <a:noFill/>
          </a:ln>
        </p:spPr>
      </p:pic>
      <p:sp>
        <p:nvSpPr>
          <p:cNvPr id="5" name="ZoneTexte 4"/>
          <p:cNvSpPr txBox="1"/>
          <p:nvPr/>
        </p:nvSpPr>
        <p:spPr>
          <a:xfrm>
            <a:off x="4689520" y="3247396"/>
            <a:ext cx="1110802" cy="738664"/>
          </a:xfrm>
          <a:prstGeom prst="rect">
            <a:avLst/>
          </a:prstGeom>
          <a:noFill/>
        </p:spPr>
        <p:txBody>
          <a:bodyPr wrap="square" rtlCol="0">
            <a:spAutoFit/>
          </a:bodyPr>
          <a:lstStyle/>
          <a:p>
            <a:r>
              <a:rPr lang="fr-CA" sz="2100" dirty="0" smtClean="0">
                <a:solidFill>
                  <a:srgbClr val="FF0000"/>
                </a:solidFill>
              </a:rPr>
              <a:t>(80,40</a:t>
            </a:r>
            <a:r>
              <a:rPr lang="fr-CA" sz="2100" dirty="0">
                <a:solidFill>
                  <a:srgbClr val="FF0000"/>
                </a:solidFill>
              </a:rPr>
              <a:t>)</a:t>
            </a:r>
          </a:p>
          <a:p>
            <a:r>
              <a:rPr lang="fr-CA" sz="2100" dirty="0" smtClean="0">
                <a:solidFill>
                  <a:srgbClr val="FF0000"/>
                </a:solidFill>
              </a:rPr>
              <a:t>(160,70</a:t>
            </a:r>
            <a:r>
              <a:rPr lang="fr-CA" sz="2100" dirty="0">
                <a:solidFill>
                  <a:srgbClr val="FF0000"/>
                </a:solidFill>
              </a:rPr>
              <a:t>)</a:t>
            </a:r>
          </a:p>
        </p:txBody>
      </p:sp>
      <p:sp>
        <p:nvSpPr>
          <p:cNvPr id="7" name="ZoneTexte 6"/>
          <p:cNvSpPr txBox="1"/>
          <p:nvPr/>
        </p:nvSpPr>
        <p:spPr>
          <a:xfrm>
            <a:off x="5650605" y="3432062"/>
            <a:ext cx="1067337" cy="369332"/>
          </a:xfrm>
          <a:prstGeom prst="rect">
            <a:avLst/>
          </a:prstGeom>
          <a:noFill/>
        </p:spPr>
        <p:txBody>
          <a:bodyPr wrap="square" rtlCol="0">
            <a:spAutoFit/>
          </a:bodyPr>
          <a:lstStyle/>
          <a:p>
            <a:r>
              <a:rPr lang="fr-CA" dirty="0" smtClean="0">
                <a:solidFill>
                  <a:srgbClr val="FF0000"/>
                </a:solidFill>
              </a:rPr>
              <a:t>)+30</a:t>
            </a:r>
            <a:endParaRPr lang="fr-CA" dirty="0">
              <a:solidFill>
                <a:srgbClr val="FF0000"/>
              </a:solidFill>
            </a:endParaRPr>
          </a:p>
        </p:txBody>
      </p:sp>
      <p:sp>
        <p:nvSpPr>
          <p:cNvPr id="8" name="ZoneTexte 7"/>
          <p:cNvSpPr txBox="1"/>
          <p:nvPr/>
        </p:nvSpPr>
        <p:spPr>
          <a:xfrm>
            <a:off x="4199316" y="3432062"/>
            <a:ext cx="1067337" cy="369332"/>
          </a:xfrm>
          <a:prstGeom prst="rect">
            <a:avLst/>
          </a:prstGeom>
          <a:noFill/>
        </p:spPr>
        <p:txBody>
          <a:bodyPr wrap="square" rtlCol="0">
            <a:spAutoFit/>
          </a:bodyPr>
          <a:lstStyle/>
          <a:p>
            <a:r>
              <a:rPr lang="fr-CA" dirty="0" smtClean="0">
                <a:solidFill>
                  <a:srgbClr val="FF0000"/>
                </a:solidFill>
              </a:rPr>
              <a:t>+80(</a:t>
            </a:r>
            <a:endParaRPr lang="fr-CA" dirty="0">
              <a:solidFill>
                <a:srgbClr val="FF0000"/>
              </a:solidFill>
            </a:endParaRPr>
          </a:p>
        </p:txBody>
      </p:sp>
      <mc:AlternateContent xmlns:mc="http://schemas.openxmlformats.org/markup-compatibility/2006" xmlns:a14="http://schemas.microsoft.com/office/drawing/2010/main">
        <mc:Choice Requires="a14">
          <p:sp>
            <p:nvSpPr>
              <p:cNvPr id="9" name="ZoneTexte 8"/>
              <p:cNvSpPr txBox="1"/>
              <p:nvPr/>
            </p:nvSpPr>
            <p:spPr>
              <a:xfrm>
                <a:off x="3250306" y="2070265"/>
                <a:ext cx="1994615"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i="1">
                          <a:solidFill>
                            <a:srgbClr val="FF0000"/>
                          </a:solidFill>
                          <a:latin typeface="Cambria Math" panose="02040503050406030204" pitchFamily="18" charset="0"/>
                        </a:rPr>
                        <m:t>𝑎</m:t>
                      </m:r>
                      <m:r>
                        <a:rPr lang="fr-CA" i="1">
                          <a:solidFill>
                            <a:srgbClr val="FF0000"/>
                          </a:solidFill>
                          <a:latin typeface="Cambria Math" panose="02040503050406030204" pitchFamily="18" charset="0"/>
                        </a:rPr>
                        <m:t>=</m:t>
                      </m:r>
                      <m:f>
                        <m:fPr>
                          <m:ctrlPr>
                            <a:rPr lang="fr-CA" i="1">
                              <a:solidFill>
                                <a:srgbClr val="FF0000"/>
                              </a:solidFill>
                              <a:latin typeface="Cambria Math" panose="02040503050406030204" pitchFamily="18" charset="0"/>
                            </a:rPr>
                          </m:ctrlPr>
                        </m:fPr>
                        <m:num>
                          <m:r>
                            <a:rPr lang="fr-CA" i="1">
                              <a:solidFill>
                                <a:srgbClr val="FF0000"/>
                              </a:solidFill>
                              <a:latin typeface="Cambria Math" panose="02040503050406030204" pitchFamily="18" charset="0"/>
                              <a:ea typeface="Cambria Math" panose="02040503050406030204" pitchFamily="18" charset="0"/>
                            </a:rPr>
                            <m:t>∆</m:t>
                          </m:r>
                          <m:r>
                            <a:rPr lang="fr-CA" i="1">
                              <a:solidFill>
                                <a:srgbClr val="FF0000"/>
                              </a:solidFill>
                              <a:latin typeface="Cambria Math" panose="02040503050406030204" pitchFamily="18" charset="0"/>
                              <a:ea typeface="Cambria Math" panose="02040503050406030204" pitchFamily="18" charset="0"/>
                            </a:rPr>
                            <m:t>𝑦</m:t>
                          </m:r>
                        </m:num>
                        <m:den>
                          <m:r>
                            <a:rPr lang="fr-CA" i="1">
                              <a:solidFill>
                                <a:srgbClr val="FF0000"/>
                              </a:solidFill>
                              <a:latin typeface="Cambria Math" panose="02040503050406030204" pitchFamily="18" charset="0"/>
                              <a:ea typeface="Cambria Math" panose="02040503050406030204" pitchFamily="18" charset="0"/>
                            </a:rPr>
                            <m:t>∆</m:t>
                          </m:r>
                          <m:r>
                            <a:rPr lang="fr-CA" i="1">
                              <a:solidFill>
                                <a:srgbClr val="FF0000"/>
                              </a:solidFill>
                              <a:latin typeface="Cambria Math" panose="02040503050406030204" pitchFamily="18" charset="0"/>
                              <a:ea typeface="Cambria Math" panose="02040503050406030204" pitchFamily="18" charset="0"/>
                            </a:rPr>
                            <m:t>𝑥</m:t>
                          </m:r>
                        </m:den>
                      </m:f>
                    </m:oMath>
                  </m:oMathPara>
                </a14:m>
                <a:endParaRPr lang="fr-CA" dirty="0">
                  <a:solidFill>
                    <a:srgbClr val="FF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3250306" y="2070265"/>
                <a:ext cx="1994615" cy="612732"/>
              </a:xfrm>
              <a:prstGeom prst="rect">
                <a:avLst/>
              </a:prstGeom>
              <a:blipFill rotWithShape="0">
                <a:blip r:embed="rId3"/>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Requires="a14">
          <p:sp>
            <p:nvSpPr>
              <p:cNvPr id="10" name="ZoneTexte 9"/>
              <p:cNvSpPr txBox="1"/>
              <p:nvPr/>
            </p:nvSpPr>
            <p:spPr>
              <a:xfrm>
                <a:off x="4563951" y="2070265"/>
                <a:ext cx="1994615" cy="6127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CA" i="1" smtClean="0">
                          <a:solidFill>
                            <a:srgbClr val="FF0000"/>
                          </a:solidFill>
                          <a:latin typeface="Cambria Math" panose="02040503050406030204" pitchFamily="18" charset="0"/>
                        </a:rPr>
                        <m:t>=</m:t>
                      </m:r>
                      <m:f>
                        <m:fPr>
                          <m:ctrlPr>
                            <a:rPr lang="fr-CA" i="1">
                              <a:solidFill>
                                <a:srgbClr val="FF0000"/>
                              </a:solidFill>
                              <a:latin typeface="Cambria Math" panose="02040503050406030204" pitchFamily="18" charset="0"/>
                            </a:rPr>
                          </m:ctrlPr>
                        </m:fPr>
                        <m:num>
                          <m:r>
                            <a:rPr lang="fr-CA" b="0" i="1" smtClean="0">
                              <a:solidFill>
                                <a:srgbClr val="FF0000"/>
                              </a:solidFill>
                              <a:latin typeface="Cambria Math" panose="02040503050406030204" pitchFamily="18" charset="0"/>
                            </a:rPr>
                            <m:t>30</m:t>
                          </m:r>
                        </m:num>
                        <m:den>
                          <m:r>
                            <a:rPr lang="fr-CA" b="0" i="1" smtClean="0">
                              <a:solidFill>
                                <a:srgbClr val="FF0000"/>
                              </a:solidFill>
                              <a:latin typeface="Cambria Math" panose="02040503050406030204" pitchFamily="18" charset="0"/>
                            </a:rPr>
                            <m:t>8</m:t>
                          </m:r>
                          <m:r>
                            <a:rPr lang="fr-CA" i="1">
                              <a:solidFill>
                                <a:srgbClr val="FF0000"/>
                              </a:solidFill>
                              <a:latin typeface="Cambria Math" panose="02040503050406030204" pitchFamily="18" charset="0"/>
                            </a:rPr>
                            <m:t>0</m:t>
                          </m:r>
                        </m:den>
                      </m:f>
                      <m:r>
                        <a:rPr lang="fr-CA">
                          <a:solidFill>
                            <a:srgbClr val="FF0000"/>
                          </a:solidFill>
                          <a:latin typeface="Cambria Math" panose="02040503050406030204" pitchFamily="18" charset="0"/>
                        </a:rPr>
                        <m:t>=</m:t>
                      </m:r>
                    </m:oMath>
                  </m:oMathPara>
                </a14:m>
                <a:endParaRPr lang="fr-CA" dirty="0">
                  <a:solidFill>
                    <a:srgbClr val="FF0000"/>
                  </a:solidFill>
                </a:endParaRPr>
              </a:p>
            </p:txBody>
          </p:sp>
        </mc:Choice>
        <mc:Fallback>
          <p:sp>
            <p:nvSpPr>
              <p:cNvPr id="10" name="ZoneTexte 9"/>
              <p:cNvSpPr txBox="1">
                <a:spLocks noRot="1" noChangeAspect="1" noMove="1" noResize="1" noEditPoints="1" noAdjustHandles="1" noChangeArrowheads="1" noChangeShapeType="1" noTextEdit="1"/>
              </p:cNvSpPr>
              <p:nvPr/>
            </p:nvSpPr>
            <p:spPr>
              <a:xfrm>
                <a:off x="4563951" y="2070265"/>
                <a:ext cx="1994615" cy="612732"/>
              </a:xfrm>
              <a:prstGeom prst="rect">
                <a:avLst/>
              </a:prstGeom>
              <a:blipFill rotWithShape="0">
                <a:blip r:embed="rId4"/>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Requires="a14">
          <p:sp>
            <p:nvSpPr>
              <p:cNvPr id="11" name="ZoneTexte 10"/>
              <p:cNvSpPr txBox="1"/>
              <p:nvPr/>
            </p:nvSpPr>
            <p:spPr>
              <a:xfrm>
                <a:off x="5561258" y="2070732"/>
                <a:ext cx="1994615" cy="63478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fr-CA" i="1" smtClean="0">
                              <a:solidFill>
                                <a:srgbClr val="FF0000"/>
                              </a:solidFill>
                              <a:latin typeface="Cambria Math" panose="02040503050406030204" pitchFamily="18" charset="0"/>
                            </a:rPr>
                          </m:ctrlPr>
                        </m:fPr>
                        <m:num>
                          <m:r>
                            <a:rPr lang="fr-CA" b="0" i="1" smtClean="0">
                              <a:solidFill>
                                <a:srgbClr val="FF0000"/>
                              </a:solidFill>
                              <a:latin typeface="Cambria Math" panose="02040503050406030204" pitchFamily="18" charset="0"/>
                            </a:rPr>
                            <m:t>3</m:t>
                          </m:r>
                        </m:num>
                        <m:den>
                          <m:r>
                            <a:rPr lang="fr-CA" b="0" i="1" smtClean="0">
                              <a:solidFill>
                                <a:srgbClr val="FF0000"/>
                              </a:solidFill>
                              <a:latin typeface="Cambria Math" panose="02040503050406030204" pitchFamily="18" charset="0"/>
                            </a:rPr>
                            <m:t>8</m:t>
                          </m:r>
                        </m:den>
                      </m:f>
                    </m:oMath>
                  </m:oMathPara>
                </a14:m>
                <a:endParaRPr lang="fr-CA" dirty="0">
                  <a:solidFill>
                    <a:srgbClr val="FF0000"/>
                  </a:solidFill>
                </a:endParaRPr>
              </a:p>
            </p:txBody>
          </p:sp>
        </mc:Choice>
        <mc:Fallback>
          <p:sp>
            <p:nvSpPr>
              <p:cNvPr id="11" name="ZoneTexte 10"/>
              <p:cNvSpPr txBox="1">
                <a:spLocks noRot="1" noChangeAspect="1" noMove="1" noResize="1" noEditPoints="1" noAdjustHandles="1" noChangeArrowheads="1" noChangeShapeType="1" noTextEdit="1"/>
              </p:cNvSpPr>
              <p:nvPr/>
            </p:nvSpPr>
            <p:spPr>
              <a:xfrm>
                <a:off x="5561258" y="2070732"/>
                <a:ext cx="1994615" cy="634789"/>
              </a:xfrm>
              <a:prstGeom prst="rect">
                <a:avLst/>
              </a:prstGeom>
              <a:blipFill rotWithShape="0">
                <a:blip r:embed="rId5"/>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Requires="a14">
          <p:sp>
            <p:nvSpPr>
              <p:cNvPr id="12" name="ZoneTexte 11"/>
              <p:cNvSpPr txBox="1"/>
              <p:nvPr/>
            </p:nvSpPr>
            <p:spPr>
              <a:xfrm>
                <a:off x="3911553" y="2906690"/>
                <a:ext cx="1067337" cy="814005"/>
              </a:xfrm>
              <a:prstGeom prst="rect">
                <a:avLst/>
              </a:prstGeom>
              <a:noFill/>
            </p:spPr>
            <p:txBody>
              <a:bodyPr wrap="square" rtlCol="0">
                <a:spAutoFit/>
              </a:bodyPr>
              <a:lstStyle/>
              <a:p>
                <a:r>
                  <a:rPr lang="fr-CA" sz="2000" dirty="0" smtClean="0">
                    <a:solidFill>
                      <a:srgbClr val="FF0000"/>
                    </a:solidFill>
                  </a:rPr>
                  <a:t>a= </a:t>
                </a:r>
                <a14:m>
                  <m:oMath xmlns:m="http://schemas.openxmlformats.org/officeDocument/2006/math">
                    <m:f>
                      <m:fPr>
                        <m:ctrlPr>
                          <a:rPr lang="fr-CA" sz="2000" b="1" i="1">
                            <a:solidFill>
                              <a:srgbClr val="FF0000"/>
                            </a:solidFill>
                            <a:latin typeface="Cambria Math" panose="02040503050406030204" pitchFamily="18" charset="0"/>
                          </a:rPr>
                        </m:ctrlPr>
                      </m:fPr>
                      <m:num>
                        <m:r>
                          <a:rPr lang="fr-CA" sz="2000" b="1" i="0">
                            <a:solidFill>
                              <a:srgbClr val="FF0000"/>
                            </a:solidFill>
                            <a:latin typeface="Cambria Math" panose="02040503050406030204" pitchFamily="18" charset="0"/>
                          </a:rPr>
                          <m:t>𝟑</m:t>
                        </m:r>
                      </m:num>
                      <m:den>
                        <m:r>
                          <a:rPr lang="fr-CA" sz="2000" b="1" i="0">
                            <a:solidFill>
                              <a:srgbClr val="FF0000"/>
                            </a:solidFill>
                            <a:latin typeface="Cambria Math" panose="02040503050406030204" pitchFamily="18" charset="0"/>
                          </a:rPr>
                          <m:t>𝟖</m:t>
                        </m:r>
                      </m:den>
                    </m:f>
                  </m:oMath>
                </a14:m>
                <a:endParaRPr lang="fr-CA" b="1" dirty="0">
                  <a:solidFill>
                    <a:srgbClr val="FF0000"/>
                  </a:solidFill>
                </a:endParaRPr>
              </a:p>
              <a:p>
                <a:r>
                  <a:rPr lang="fr-CA" dirty="0" smtClean="0">
                    <a:solidFill>
                      <a:srgbClr val="FF0000"/>
                    </a:solidFill>
                  </a:rPr>
                  <a:t> </a:t>
                </a:r>
                <a:endParaRPr lang="fr-CA" dirty="0">
                  <a:solidFill>
                    <a:srgbClr val="FF0000"/>
                  </a:solidFill>
                </a:endParaRPr>
              </a:p>
            </p:txBody>
          </p:sp>
        </mc:Choice>
        <mc:Fallback>
          <p:sp>
            <p:nvSpPr>
              <p:cNvPr id="12" name="ZoneTexte 11"/>
              <p:cNvSpPr txBox="1">
                <a:spLocks noRot="1" noChangeAspect="1" noMove="1" noResize="1" noEditPoints="1" noAdjustHandles="1" noChangeArrowheads="1" noChangeShapeType="1" noTextEdit="1"/>
              </p:cNvSpPr>
              <p:nvPr/>
            </p:nvSpPr>
            <p:spPr>
              <a:xfrm>
                <a:off x="3911553" y="2906690"/>
                <a:ext cx="1067337" cy="814005"/>
              </a:xfrm>
              <a:prstGeom prst="rect">
                <a:avLst/>
              </a:prstGeom>
              <a:blipFill rotWithShape="0">
                <a:blip r:embed="rId6"/>
                <a:stretch>
                  <a:fillRect l="-6286"/>
                </a:stretch>
              </a:blipFill>
            </p:spPr>
            <p:txBody>
              <a:bodyPr/>
              <a:lstStyle/>
              <a:p>
                <a:r>
                  <a:rPr lang="fr-CA">
                    <a:noFill/>
                  </a:rPr>
                  <a:t> </a:t>
                </a:r>
              </a:p>
            </p:txBody>
          </p:sp>
        </mc:Fallback>
      </mc:AlternateContent>
    </p:spTree>
    <p:extLst>
      <p:ext uri="{BB962C8B-B14F-4D97-AF65-F5344CB8AC3E}">
        <p14:creationId xmlns:p14="http://schemas.microsoft.com/office/powerpoint/2010/main" val="22773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p:bldP spid="9" grpId="1"/>
      <p:bldP spid="10" grpId="0"/>
      <p:bldP spid="10" grpId="1"/>
      <p:bldP spid="11" grpId="0"/>
      <p:bldP spid="11"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938" y="1504414"/>
            <a:ext cx="7324965" cy="3924836"/>
          </a:xfrm>
        </p:spPr>
        <p:txBody>
          <a:bodyPr/>
          <a:lstStyle/>
          <a:p>
            <a:pPr marL="34290" indent="0">
              <a:buNone/>
            </a:pPr>
            <a:r>
              <a:rPr lang="fr-CA" b="1" dirty="0" smtClean="0"/>
              <a:t>c) Entre </a:t>
            </a:r>
            <a:r>
              <a:rPr lang="fr-CA" b="1" dirty="0"/>
              <a:t>quels </a:t>
            </a:r>
            <a:r>
              <a:rPr lang="fr-CA" b="1" dirty="0" smtClean="0"/>
              <a:t>moments </a:t>
            </a:r>
            <a:r>
              <a:rPr lang="fr-CA" b="1" dirty="0"/>
              <a:t>l’accélération de l’automobile a-t-elle été nulle?  Justifie</a:t>
            </a:r>
            <a:r>
              <a:rPr lang="fr-CA" b="1" dirty="0" smtClean="0"/>
              <a:t>.</a:t>
            </a:r>
          </a:p>
          <a:p>
            <a:pPr marL="34290" indent="0">
              <a:buNone/>
            </a:pPr>
            <a:endParaRPr lang="fr-CA" dirty="0" smtClean="0"/>
          </a:p>
          <a:p>
            <a:pPr marL="34290" indent="0">
              <a:buNone/>
            </a:pPr>
            <a:endParaRPr lang="fr-CA" dirty="0" smtClean="0"/>
          </a:p>
          <a:p>
            <a:pPr marL="34290" indent="0">
              <a:buNone/>
            </a:pPr>
            <a:r>
              <a:rPr lang="fr-CA" b="1" dirty="0"/>
              <a:t>d) </a:t>
            </a:r>
            <a:r>
              <a:rPr lang="fr-CA" b="1" dirty="0" smtClean="0"/>
              <a:t>Entre </a:t>
            </a:r>
            <a:r>
              <a:rPr lang="fr-CA" b="1" dirty="0"/>
              <a:t>quels moments l’automobile a-t-elle accéléré le plus rapidement? Justifie</a:t>
            </a:r>
            <a:r>
              <a:rPr lang="fr-CA" b="1" dirty="0" smtClean="0"/>
              <a:t>.</a:t>
            </a:r>
          </a:p>
          <a:p>
            <a:pPr marL="34290" indent="0">
              <a:buNone/>
            </a:pPr>
            <a:endParaRPr lang="fr-CA" b="1" dirty="0"/>
          </a:p>
          <a:p>
            <a:pPr marL="34290" indent="0">
              <a:buNone/>
            </a:pPr>
            <a:endParaRPr lang="fr-CA" b="1" dirty="0" smtClean="0"/>
          </a:p>
          <a:p>
            <a:pPr marL="34290" indent="0">
              <a:buNone/>
            </a:pPr>
            <a:r>
              <a:rPr lang="fr-CA" b="1" dirty="0"/>
              <a:t>e) Entre quels moments l’automobile a-t-elle décéléré le plus rapidement?  Justifie</a:t>
            </a:r>
            <a:r>
              <a:rPr lang="fr-CA" b="1" dirty="0" smtClean="0"/>
              <a:t>.</a:t>
            </a:r>
            <a:endParaRPr lang="fr-CA" b="1" dirty="0">
              <a:solidFill>
                <a:srgbClr val="FF0000"/>
              </a:solidFill>
            </a:endParaRPr>
          </a:p>
        </p:txBody>
      </p:sp>
    </p:spTree>
    <p:extLst>
      <p:ext uri="{BB962C8B-B14F-4D97-AF65-F5344CB8AC3E}">
        <p14:creationId xmlns:p14="http://schemas.microsoft.com/office/powerpoint/2010/main" val="3496941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938" y="1504414"/>
            <a:ext cx="7324965" cy="3924836"/>
          </a:xfrm>
        </p:spPr>
        <p:txBody>
          <a:bodyPr/>
          <a:lstStyle/>
          <a:p>
            <a:pPr marL="34290" indent="0">
              <a:buNone/>
            </a:pPr>
            <a:r>
              <a:rPr lang="fr-CA" b="1" dirty="0" smtClean="0"/>
              <a:t>c) Entre </a:t>
            </a:r>
            <a:r>
              <a:rPr lang="fr-CA" b="1" dirty="0"/>
              <a:t>quels </a:t>
            </a:r>
            <a:r>
              <a:rPr lang="fr-CA" b="1" dirty="0" smtClean="0"/>
              <a:t>moments </a:t>
            </a:r>
            <a:r>
              <a:rPr lang="fr-CA" b="1" dirty="0"/>
              <a:t>l’accélération de l’automobile a-t-elle été nulle?  Justifie</a:t>
            </a:r>
            <a:r>
              <a:rPr lang="fr-CA" b="1" dirty="0" smtClean="0"/>
              <a:t>.</a:t>
            </a:r>
          </a:p>
          <a:p>
            <a:pPr marL="34290" indent="0">
              <a:buNone/>
            </a:pPr>
            <a:r>
              <a:rPr lang="fr-CA" dirty="0" smtClean="0">
                <a:solidFill>
                  <a:srgbClr val="FF0000"/>
                </a:solidFill>
              </a:rPr>
              <a:t>Entre B et C, car le taux de variation de la courbe à cet endroit est nul.</a:t>
            </a:r>
          </a:p>
          <a:p>
            <a:pPr marL="34290" indent="0">
              <a:buNone/>
            </a:pPr>
            <a:endParaRPr lang="fr-CA" dirty="0" smtClean="0"/>
          </a:p>
          <a:p>
            <a:pPr marL="34290" indent="0">
              <a:buNone/>
            </a:pPr>
            <a:r>
              <a:rPr lang="fr-CA" b="1" dirty="0"/>
              <a:t>d) </a:t>
            </a:r>
            <a:r>
              <a:rPr lang="fr-CA" b="1" dirty="0" smtClean="0"/>
              <a:t>Entre </a:t>
            </a:r>
            <a:r>
              <a:rPr lang="fr-CA" b="1" dirty="0"/>
              <a:t>quels moments l’automobile a-t-elle accéléré le plus rapidement? Justifie</a:t>
            </a:r>
            <a:r>
              <a:rPr lang="fr-CA" b="1" dirty="0" smtClean="0"/>
              <a:t>.</a:t>
            </a:r>
          </a:p>
          <a:p>
            <a:pPr marL="34290" indent="0">
              <a:buNone/>
            </a:pPr>
            <a:endParaRPr lang="fr-CA" b="1" dirty="0"/>
          </a:p>
          <a:p>
            <a:pPr marL="34290" indent="0">
              <a:buNone/>
            </a:pPr>
            <a:endParaRPr lang="fr-CA" b="1" dirty="0" smtClean="0"/>
          </a:p>
          <a:p>
            <a:pPr marL="34290" indent="0">
              <a:buNone/>
            </a:pPr>
            <a:r>
              <a:rPr lang="fr-CA" b="1" dirty="0"/>
              <a:t>e) Entre quels moments l’automobile a-t-elle décéléré le plus rapidement?  </a:t>
            </a:r>
            <a:r>
              <a:rPr lang="fr-CA" b="1" dirty="0" smtClean="0"/>
              <a:t>Justifie</a:t>
            </a:r>
            <a:r>
              <a:rPr lang="fr-CA" b="1" dirty="0"/>
              <a:t>.</a:t>
            </a:r>
            <a:endParaRPr lang="fr-CA" b="1" dirty="0">
              <a:solidFill>
                <a:srgbClr val="FF0000"/>
              </a:solidFill>
            </a:endParaRPr>
          </a:p>
        </p:txBody>
      </p:sp>
    </p:spTree>
    <p:extLst>
      <p:ext uri="{BB962C8B-B14F-4D97-AF65-F5344CB8AC3E}">
        <p14:creationId xmlns:p14="http://schemas.microsoft.com/office/powerpoint/2010/main" val="313553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95877" y="1098728"/>
            <a:ext cx="7406640" cy="672759"/>
          </a:xfrm>
        </p:spPr>
        <p:txBody>
          <a:bodyPr/>
          <a:lstStyle/>
          <a:p>
            <a:pPr algn="ctr"/>
            <a:r>
              <a:rPr lang="fr-CA" dirty="0" smtClean="0"/>
              <a:t>p.17 d)</a:t>
            </a:r>
            <a:endParaRPr lang="fr-CA" dirty="0"/>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1703872"/>
            <a:ext cx="8277896" cy="4127843"/>
          </a:xfrm>
          <a:prstGeom prst="rect">
            <a:avLst/>
          </a:prstGeom>
          <a:noFill/>
          <a:ln>
            <a:noFill/>
          </a:ln>
        </p:spPr>
      </p:pic>
      <p:cxnSp>
        <p:nvCxnSpPr>
          <p:cNvPr id="3" name="Connecteur droit 2"/>
          <p:cNvCxnSpPr/>
          <p:nvPr/>
        </p:nvCxnSpPr>
        <p:spPr>
          <a:xfrm flipH="1">
            <a:off x="1873876" y="3455563"/>
            <a:ext cx="502277" cy="1352282"/>
          </a:xfrm>
          <a:prstGeom prst="line">
            <a:avLst/>
          </a:prstGeom>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16" name="ZoneTexte 15"/>
              <p:cNvSpPr txBox="1"/>
              <p:nvPr/>
            </p:nvSpPr>
            <p:spPr>
              <a:xfrm>
                <a:off x="2542774" y="3693913"/>
                <a:ext cx="1994615" cy="369332"/>
              </a:xfrm>
              <a:prstGeom prst="rect">
                <a:avLst/>
              </a:prstGeom>
              <a:noFill/>
            </p:spPr>
            <p:txBody>
              <a:bodyPr wrap="square" rtlCol="0">
                <a:spAutoFit/>
              </a:bodyPr>
              <a:lstStyle/>
              <a:p>
                <a:pPr/>
                <a:r>
                  <a:rPr lang="fr-CA" dirty="0">
                    <a:solidFill>
                      <a:srgbClr val="FF0000"/>
                    </a:solidFill>
                  </a:rPr>
                  <a:t>a</a:t>
                </a:r>
                <a:r>
                  <a:rPr lang="fr-CA" dirty="0" smtClean="0">
                    <a:solidFill>
                      <a:srgbClr val="FF0000"/>
                    </a:solidFill>
                  </a:rPr>
                  <a:t> = </a:t>
                </a:r>
                <a14:m>
                  <m:oMath xmlns:m="http://schemas.openxmlformats.org/officeDocument/2006/math">
                    <m:r>
                      <a:rPr lang="fr-CA">
                        <a:solidFill>
                          <a:srgbClr val="FF0000"/>
                        </a:solidFill>
                        <a:latin typeface="Cambria Math" panose="02040503050406030204" pitchFamily="18" charset="0"/>
                      </a:rPr>
                      <m:t>2,5</m:t>
                    </m:r>
                  </m:oMath>
                </a14:m>
                <a:endParaRPr lang="fr-CA" dirty="0">
                  <a:solidFill>
                    <a:srgbClr val="FF0000"/>
                  </a:solidFill>
                </a:endParaRPr>
              </a:p>
            </p:txBody>
          </p:sp>
        </mc:Choice>
        <mc:Fallback>
          <p:sp>
            <p:nvSpPr>
              <p:cNvPr id="16" name="ZoneTexte 15"/>
              <p:cNvSpPr txBox="1">
                <a:spLocks noRot="1" noChangeAspect="1" noMove="1" noResize="1" noEditPoints="1" noAdjustHandles="1" noChangeArrowheads="1" noChangeShapeType="1" noTextEdit="1"/>
              </p:cNvSpPr>
              <p:nvPr/>
            </p:nvSpPr>
            <p:spPr>
              <a:xfrm>
                <a:off x="2542774" y="3693913"/>
                <a:ext cx="1994615" cy="369332"/>
              </a:xfrm>
              <a:prstGeom prst="rect">
                <a:avLst/>
              </a:prstGeom>
              <a:blipFill rotWithShape="0">
                <a:blip r:embed="rId3"/>
                <a:stretch>
                  <a:fillRect l="-2446" t="-9836" b="-24590"/>
                </a:stretch>
              </a:blipFill>
            </p:spPr>
            <p:txBody>
              <a:bodyPr/>
              <a:lstStyle/>
              <a:p>
                <a:r>
                  <a:rPr lang="fr-CA">
                    <a:noFill/>
                  </a:rPr>
                  <a:t> </a:t>
                </a:r>
              </a:p>
            </p:txBody>
          </p:sp>
        </mc:Fallback>
      </mc:AlternateContent>
      <p:sp>
        <p:nvSpPr>
          <p:cNvPr id="13" name="ZoneTexte 12"/>
          <p:cNvSpPr txBox="1"/>
          <p:nvPr/>
        </p:nvSpPr>
        <p:spPr>
          <a:xfrm>
            <a:off x="4704010" y="3270897"/>
            <a:ext cx="1994615" cy="369332"/>
          </a:xfrm>
          <a:prstGeom prst="rect">
            <a:avLst/>
          </a:prstGeom>
          <a:noFill/>
        </p:spPr>
        <p:txBody>
          <a:bodyPr wrap="square" rtlCol="0">
            <a:spAutoFit/>
          </a:bodyPr>
          <a:lstStyle/>
          <a:p>
            <a:pPr/>
            <a:r>
              <a:rPr lang="fr-CA" dirty="0">
                <a:solidFill>
                  <a:srgbClr val="FF0000"/>
                </a:solidFill>
                <a:cs typeface="Arial" panose="020B0604020202020204" pitchFamily="34" charset="0"/>
              </a:rPr>
              <a:t>a = </a:t>
            </a:r>
            <a:r>
              <a:rPr lang="fr-CA" dirty="0">
                <a:solidFill>
                  <a:srgbClr val="FF0000"/>
                </a:solidFill>
                <a:latin typeface="Cambria Math" panose="02040503050406030204" pitchFamily="18" charset="0"/>
                <a:cs typeface="Arial" panose="020B0604020202020204" pitchFamily="34" charset="0"/>
              </a:rPr>
              <a:t>3/8</a:t>
            </a:r>
            <a:endParaRPr lang="fr-CA" dirty="0">
              <a:solidFill>
                <a:srgbClr val="FF0000"/>
              </a:solidFill>
            </a:endParaRPr>
          </a:p>
        </p:txBody>
      </p:sp>
    </p:spTree>
    <p:extLst>
      <p:ext uri="{BB962C8B-B14F-4D97-AF65-F5344CB8AC3E}">
        <p14:creationId xmlns:p14="http://schemas.microsoft.com/office/powerpoint/2010/main" val="21927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938" y="1504414"/>
            <a:ext cx="7324965" cy="3924836"/>
          </a:xfrm>
        </p:spPr>
        <p:txBody>
          <a:bodyPr/>
          <a:lstStyle/>
          <a:p>
            <a:pPr marL="34290" indent="0">
              <a:buNone/>
            </a:pPr>
            <a:r>
              <a:rPr lang="fr-CA" b="1" dirty="0" smtClean="0"/>
              <a:t>c) Entre </a:t>
            </a:r>
            <a:r>
              <a:rPr lang="fr-CA" b="1" dirty="0"/>
              <a:t>quels </a:t>
            </a:r>
            <a:r>
              <a:rPr lang="fr-CA" b="1" dirty="0" smtClean="0"/>
              <a:t>moments </a:t>
            </a:r>
            <a:r>
              <a:rPr lang="fr-CA" b="1" dirty="0"/>
              <a:t>l’accélération de l’automobile a-t-elle été nulle?  </a:t>
            </a:r>
            <a:r>
              <a:rPr lang="fr-CA" b="1" dirty="0" smtClean="0"/>
              <a:t>Justifie.</a:t>
            </a:r>
          </a:p>
          <a:p>
            <a:pPr marL="34290" indent="0">
              <a:buNone/>
            </a:pPr>
            <a:r>
              <a:rPr lang="fr-CA" dirty="0" smtClean="0">
                <a:solidFill>
                  <a:srgbClr val="FF0000"/>
                </a:solidFill>
              </a:rPr>
              <a:t>Entre B et C, car le taux de variation de la courbe à cet endroit est nul.</a:t>
            </a:r>
            <a:endParaRPr lang="fr-CA" dirty="0" smtClean="0"/>
          </a:p>
          <a:p>
            <a:pPr marL="34290" indent="0">
              <a:buNone/>
            </a:pPr>
            <a:r>
              <a:rPr lang="fr-CA" b="1" dirty="0" smtClean="0"/>
              <a:t>d</a:t>
            </a:r>
            <a:r>
              <a:rPr lang="fr-CA" b="1" dirty="0"/>
              <a:t>) </a:t>
            </a:r>
            <a:r>
              <a:rPr lang="fr-CA" b="1" dirty="0" smtClean="0"/>
              <a:t>Entre </a:t>
            </a:r>
            <a:r>
              <a:rPr lang="fr-CA" b="1" dirty="0"/>
              <a:t>quels moments l’automobile a-t-elle accéléré le plus rapidement? Justifie</a:t>
            </a:r>
            <a:r>
              <a:rPr lang="fr-CA" b="1" dirty="0" smtClean="0"/>
              <a:t>.</a:t>
            </a:r>
          </a:p>
          <a:p>
            <a:pPr marL="34290" indent="0">
              <a:buNone/>
            </a:pPr>
            <a:r>
              <a:rPr lang="fr-CA" dirty="0">
                <a:solidFill>
                  <a:srgbClr val="FF0000"/>
                </a:solidFill>
              </a:rPr>
              <a:t>Entre A et B, car le taux de variation de la courbe à cet endroit est positif et supérieur à tous les autres taux de variation positifs, puisque la droite AB est plus à la verticale (ou plus inclinée</a:t>
            </a:r>
            <a:r>
              <a:rPr lang="fr-CA" dirty="0" smtClean="0">
                <a:solidFill>
                  <a:srgbClr val="FF0000"/>
                </a:solidFill>
              </a:rPr>
              <a:t>).</a:t>
            </a:r>
            <a:endParaRPr lang="fr-CA" b="1" dirty="0" smtClean="0">
              <a:solidFill>
                <a:srgbClr val="FF0000"/>
              </a:solidFill>
            </a:endParaRPr>
          </a:p>
          <a:p>
            <a:pPr marL="34290" indent="0">
              <a:buNone/>
            </a:pPr>
            <a:r>
              <a:rPr lang="fr-CA" b="1" dirty="0"/>
              <a:t>e) Entre quels moments l’automobile a-t-elle décéléré le plus rapidement?  Justifie</a:t>
            </a:r>
            <a:r>
              <a:rPr lang="fr-CA" b="1" dirty="0" smtClean="0"/>
              <a:t>.</a:t>
            </a:r>
          </a:p>
          <a:p>
            <a:pPr marL="34290" indent="0">
              <a:buNone/>
            </a:pPr>
            <a:endParaRPr lang="fr-CA" b="1" dirty="0">
              <a:solidFill>
                <a:srgbClr val="FF0000"/>
              </a:solidFill>
            </a:endParaRPr>
          </a:p>
        </p:txBody>
      </p:sp>
    </p:spTree>
    <p:extLst>
      <p:ext uri="{BB962C8B-B14F-4D97-AF65-F5344CB8AC3E}">
        <p14:creationId xmlns:p14="http://schemas.microsoft.com/office/powerpoint/2010/main" val="191713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95877" y="1098728"/>
            <a:ext cx="7406640" cy="672759"/>
          </a:xfrm>
        </p:spPr>
        <p:txBody>
          <a:bodyPr/>
          <a:lstStyle/>
          <a:p>
            <a:pPr algn="ctr"/>
            <a:r>
              <a:rPr lang="fr-CA" dirty="0" smtClean="0"/>
              <a:t>p.17 e)</a:t>
            </a:r>
            <a:endParaRPr lang="fr-CA" dirty="0"/>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1703872"/>
            <a:ext cx="8277896" cy="4127843"/>
          </a:xfrm>
          <a:prstGeom prst="rect">
            <a:avLst/>
          </a:prstGeom>
          <a:noFill/>
          <a:ln>
            <a:noFill/>
          </a:ln>
        </p:spPr>
      </p:pic>
    </p:spTree>
    <p:extLst>
      <p:ext uri="{BB962C8B-B14F-4D97-AF65-F5344CB8AC3E}">
        <p14:creationId xmlns:p14="http://schemas.microsoft.com/office/powerpoint/2010/main" val="2615681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p.17,18 #20</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marL="34290" indent="0">
                  <a:buNone/>
                </a:pPr>
                <a:r>
                  <a:rPr lang="fr-CA" dirty="0" smtClean="0"/>
                  <a:t>b) Détermine </a:t>
                </a:r>
                <a:r>
                  <a:rPr lang="fr-CA" dirty="0"/>
                  <a:t>le taux de variation de la vitesse de l’automobile entre les points suivants </a:t>
                </a:r>
                <a:r>
                  <a:rPr lang="fr-CA" dirty="0" smtClean="0"/>
                  <a:t>par </a:t>
                </a:r>
                <a:r>
                  <a:rPr lang="fr-CA" dirty="0"/>
                  <a:t>rapport au temps écoulé</a:t>
                </a:r>
                <a:r>
                  <a:rPr lang="fr-CA" dirty="0" smtClean="0"/>
                  <a:t>:</a:t>
                </a:r>
              </a:p>
              <a:p>
                <a:pPr marL="34290" indent="0">
                  <a:buNone/>
                </a:pPr>
                <a:r>
                  <a:rPr lang="fr-CA" dirty="0"/>
                  <a:t>	</a:t>
                </a:r>
                <a:r>
                  <a:rPr lang="fr-CA" dirty="0" smtClean="0"/>
                  <a:t>1) B et C : </a:t>
                </a:r>
                <a:r>
                  <a:rPr lang="fr-CA" dirty="0" smtClean="0">
                    <a:solidFill>
                      <a:srgbClr val="FF0000"/>
                    </a:solidFill>
                  </a:rPr>
                  <a:t>a = </a:t>
                </a:r>
                <a:r>
                  <a:rPr lang="fr-CA" dirty="0" smtClean="0">
                    <a:solidFill>
                      <a:srgbClr val="FF0000"/>
                    </a:solidFill>
                    <a:latin typeface="Arial" panose="020B0604020202020204" pitchFamily="34" charset="0"/>
                    <a:cs typeface="Arial" panose="020B0604020202020204" pitchFamily="34" charset="0"/>
                  </a:rPr>
                  <a:t>0</a:t>
                </a:r>
                <a:endParaRPr lang="fr-CA" dirty="0" smtClean="0">
                  <a:solidFill>
                    <a:srgbClr val="FF0000"/>
                  </a:solidFill>
                </a:endParaRPr>
              </a:p>
              <a:p>
                <a:pPr marL="34290" indent="0">
                  <a:buNone/>
                </a:pPr>
                <a:endParaRPr lang="fr-CA" dirty="0" smtClean="0"/>
              </a:p>
              <a:p>
                <a:pPr marL="34290" indent="0">
                  <a:buNone/>
                </a:pPr>
                <a:r>
                  <a:rPr lang="fr-CA" dirty="0">
                    <a:cs typeface="Arial" panose="020B0604020202020204" pitchFamily="34" charset="0"/>
                  </a:rPr>
                  <a:t>	</a:t>
                </a:r>
                <a:r>
                  <a:rPr lang="fr-CA" dirty="0" smtClean="0">
                    <a:cs typeface="Arial" panose="020B0604020202020204" pitchFamily="34" charset="0"/>
                  </a:rPr>
                  <a:t>2) C et D : </a:t>
                </a:r>
                <a:r>
                  <a:rPr lang="fr-CA" dirty="0" smtClean="0">
                    <a:solidFill>
                      <a:srgbClr val="FF0000"/>
                    </a:solidFill>
                    <a:cs typeface="Arial" panose="020B0604020202020204" pitchFamily="34" charset="0"/>
                  </a:rPr>
                  <a:t>a = </a:t>
                </a:r>
                <a14:m>
                  <m:oMath xmlns:m="http://schemas.openxmlformats.org/officeDocument/2006/math">
                    <m:r>
                      <a:rPr lang="fr-CA" b="0" i="0" smtClean="0">
                        <a:solidFill>
                          <a:srgbClr val="FF0000"/>
                        </a:solidFill>
                        <a:latin typeface="Cambria Math" panose="02040503050406030204" pitchFamily="18" charset="0"/>
                        <a:cs typeface="Arial" panose="020B0604020202020204" pitchFamily="34" charset="0"/>
                      </a:rPr>
                      <m:t>−</m:t>
                    </m:r>
                    <m:f>
                      <m:fPr>
                        <m:ctrlPr>
                          <a:rPr lang="fr-CA" i="1">
                            <a:solidFill>
                              <a:srgbClr val="FF0000"/>
                            </a:solidFill>
                            <a:latin typeface="Cambria Math" panose="02040503050406030204" pitchFamily="18" charset="0"/>
                            <a:cs typeface="Arial" panose="020B0604020202020204" pitchFamily="34" charset="0"/>
                          </a:rPr>
                        </m:ctrlPr>
                      </m:fPr>
                      <m:num>
                        <m:r>
                          <a:rPr lang="fr-CA" b="0" i="1" smtClean="0">
                            <a:solidFill>
                              <a:srgbClr val="FF0000"/>
                            </a:solidFill>
                            <a:latin typeface="Cambria Math" panose="02040503050406030204" pitchFamily="18" charset="0"/>
                            <a:cs typeface="Arial" panose="020B0604020202020204" pitchFamily="34" charset="0"/>
                          </a:rPr>
                          <m:t>1</m:t>
                        </m:r>
                      </m:num>
                      <m:den>
                        <m:r>
                          <a:rPr lang="fr-CA" b="0" i="1" smtClean="0">
                            <a:solidFill>
                              <a:srgbClr val="FF0000"/>
                            </a:solidFill>
                            <a:latin typeface="Cambria Math" panose="02040503050406030204" pitchFamily="18" charset="0"/>
                            <a:cs typeface="Arial" panose="020B0604020202020204" pitchFamily="34" charset="0"/>
                          </a:rPr>
                          <m:t>2</m:t>
                        </m:r>
                      </m:den>
                    </m:f>
                  </m:oMath>
                </a14:m>
                <a:endParaRPr lang="fr-CA" dirty="0" smtClean="0">
                  <a:cs typeface="Arial" panose="020B0604020202020204" pitchFamily="34" charset="0"/>
                </a:endParaRPr>
              </a:p>
              <a:p>
                <a:pPr marL="34290" indent="0">
                  <a:buNone/>
                </a:pPr>
                <a:endParaRPr lang="fr-CA" dirty="0" smtClean="0">
                  <a:cs typeface="Arial" panose="020B0604020202020204" pitchFamily="34" charset="0"/>
                </a:endParaRPr>
              </a:p>
              <a:p>
                <a:pPr marL="34290" indent="0">
                  <a:buNone/>
                </a:pPr>
                <a:r>
                  <a:rPr lang="fr-CA" dirty="0">
                    <a:cs typeface="Arial" panose="020B0604020202020204" pitchFamily="34" charset="0"/>
                  </a:rPr>
                  <a:t>	</a:t>
                </a:r>
                <a:r>
                  <a:rPr lang="fr-CA" dirty="0" smtClean="0">
                    <a:cs typeface="Arial" panose="020B0604020202020204" pitchFamily="34" charset="0"/>
                  </a:rPr>
                  <a:t>3) D et E : </a:t>
                </a:r>
                <a:r>
                  <a:rPr lang="fr-CA" dirty="0" smtClean="0">
                    <a:solidFill>
                      <a:srgbClr val="FF0000"/>
                    </a:solidFill>
                    <a:cs typeface="Arial" panose="020B0604020202020204" pitchFamily="34" charset="0"/>
                  </a:rPr>
                  <a:t>a = </a:t>
                </a:r>
                <a14:m>
                  <m:oMath xmlns:m="http://schemas.openxmlformats.org/officeDocument/2006/math">
                    <m:f>
                      <m:fPr>
                        <m:ctrlPr>
                          <a:rPr lang="fr-CA" i="1">
                            <a:solidFill>
                              <a:srgbClr val="FF0000"/>
                            </a:solidFill>
                            <a:latin typeface="Cambria Math" panose="02040503050406030204" pitchFamily="18" charset="0"/>
                            <a:cs typeface="Arial" panose="020B0604020202020204" pitchFamily="34" charset="0"/>
                          </a:rPr>
                        </m:ctrlPr>
                      </m:fPr>
                      <m:num>
                        <m:r>
                          <a:rPr lang="fr-CA" b="0" i="1" smtClean="0">
                            <a:solidFill>
                              <a:srgbClr val="FF0000"/>
                            </a:solidFill>
                            <a:latin typeface="Cambria Math" panose="02040503050406030204" pitchFamily="18" charset="0"/>
                            <a:cs typeface="Arial" panose="020B0604020202020204" pitchFamily="34" charset="0"/>
                          </a:rPr>
                          <m:t>3</m:t>
                        </m:r>
                      </m:num>
                      <m:den>
                        <m:r>
                          <a:rPr lang="fr-CA" b="0" i="1" smtClean="0">
                            <a:solidFill>
                              <a:srgbClr val="FF0000"/>
                            </a:solidFill>
                            <a:latin typeface="Cambria Math" panose="02040503050406030204" pitchFamily="18" charset="0"/>
                            <a:cs typeface="Arial" panose="020B0604020202020204" pitchFamily="34" charset="0"/>
                          </a:rPr>
                          <m:t>8</m:t>
                        </m:r>
                      </m:den>
                    </m:f>
                  </m:oMath>
                </a14:m>
                <a:endParaRPr lang="fr-CA" dirty="0" smtClean="0">
                  <a:cs typeface="Arial" panose="020B0604020202020204" pitchFamily="34"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l="-309" t="-1964"/>
                </a:stretch>
              </a:blipFill>
            </p:spPr>
            <p:txBody>
              <a:bodyPr/>
              <a:lstStyle/>
              <a:p>
                <a:r>
                  <a:rPr lang="fr-CA">
                    <a:noFill/>
                  </a:rPr>
                  <a:t> </a:t>
                </a:r>
              </a:p>
            </p:txBody>
          </p:sp>
        </mc:Fallback>
      </mc:AlternateContent>
    </p:spTree>
    <p:extLst>
      <p:ext uri="{BB962C8B-B14F-4D97-AF65-F5344CB8AC3E}">
        <p14:creationId xmlns:p14="http://schemas.microsoft.com/office/powerpoint/2010/main" val="95163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95877" y="1098728"/>
            <a:ext cx="7406640" cy="672759"/>
          </a:xfrm>
        </p:spPr>
        <p:txBody>
          <a:bodyPr/>
          <a:lstStyle/>
          <a:p>
            <a:pPr algn="ctr"/>
            <a:r>
              <a:rPr lang="fr-CA" dirty="0" smtClean="0"/>
              <a:t>p.17 e)</a:t>
            </a:r>
            <a:endParaRPr lang="fr-CA" dirty="0"/>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1703872"/>
            <a:ext cx="8277896" cy="4127843"/>
          </a:xfrm>
          <a:prstGeom prst="rect">
            <a:avLst/>
          </a:prstGeom>
          <a:noFill/>
          <a:ln>
            <a:noFill/>
          </a:ln>
        </p:spPr>
      </p:pic>
      <p:cxnSp>
        <p:nvCxnSpPr>
          <p:cNvPr id="5" name="Connecteur droit 4"/>
          <p:cNvCxnSpPr/>
          <p:nvPr/>
        </p:nvCxnSpPr>
        <p:spPr>
          <a:xfrm>
            <a:off x="5863107" y="2914650"/>
            <a:ext cx="1989786" cy="1902854"/>
          </a:xfrm>
          <a:prstGeom prst="line">
            <a:avLst/>
          </a:prstGeom>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20" name="ZoneTexte 19"/>
              <p:cNvSpPr txBox="1"/>
              <p:nvPr/>
            </p:nvSpPr>
            <p:spPr>
              <a:xfrm>
                <a:off x="6708284" y="3183796"/>
                <a:ext cx="1994615" cy="484300"/>
              </a:xfrm>
              <a:prstGeom prst="rect">
                <a:avLst/>
              </a:prstGeom>
              <a:noFill/>
            </p:spPr>
            <p:txBody>
              <a:bodyPr wrap="square" rtlCol="0">
                <a:spAutoFit/>
              </a:bodyPr>
              <a:lstStyle/>
              <a:p>
                <a:pPr/>
                <a:r>
                  <a:rPr lang="fr-CA" dirty="0">
                    <a:solidFill>
                      <a:srgbClr val="FF0000"/>
                    </a:solidFill>
                  </a:rPr>
                  <a:t>a</a:t>
                </a:r>
                <a:r>
                  <a:rPr lang="fr-CA" b="0" dirty="0" smtClean="0">
                    <a:solidFill>
                      <a:srgbClr val="FF0000"/>
                    </a:solidFill>
                  </a:rPr>
                  <a:t> =</a:t>
                </a:r>
                <a14:m>
                  <m:oMath xmlns:m="http://schemas.openxmlformats.org/officeDocument/2006/math">
                    <m:r>
                      <a:rPr lang="fr-CA" b="0" i="1" smtClean="0">
                        <a:solidFill>
                          <a:srgbClr val="FF0000"/>
                        </a:solidFill>
                        <a:latin typeface="Cambria Math" panose="02040503050406030204" pitchFamily="18" charset="0"/>
                      </a:rPr>
                      <m:t>−</m:t>
                    </m:r>
                    <m:f>
                      <m:fPr>
                        <m:ctrlPr>
                          <a:rPr lang="fr-CA" i="1">
                            <a:solidFill>
                              <a:srgbClr val="FF0000"/>
                            </a:solidFill>
                            <a:latin typeface="Cambria Math" panose="02040503050406030204" pitchFamily="18" charset="0"/>
                          </a:rPr>
                        </m:ctrlPr>
                      </m:fPr>
                      <m:num>
                        <m:r>
                          <a:rPr lang="fr-CA" i="1">
                            <a:solidFill>
                              <a:srgbClr val="FF0000"/>
                            </a:solidFill>
                            <a:latin typeface="Cambria Math" panose="02040503050406030204" pitchFamily="18" charset="0"/>
                          </a:rPr>
                          <m:t>7</m:t>
                        </m:r>
                      </m:num>
                      <m:den>
                        <m:r>
                          <a:rPr lang="fr-CA" i="1">
                            <a:solidFill>
                              <a:srgbClr val="FF0000"/>
                            </a:solidFill>
                            <a:latin typeface="Cambria Math" panose="02040503050406030204" pitchFamily="18" charset="0"/>
                          </a:rPr>
                          <m:t>8</m:t>
                        </m:r>
                      </m:den>
                    </m:f>
                  </m:oMath>
                </a14:m>
                <a:endParaRPr lang="fr-CA" dirty="0">
                  <a:solidFill>
                    <a:srgbClr val="FF0000"/>
                  </a:solidFill>
                </a:endParaRPr>
              </a:p>
            </p:txBody>
          </p:sp>
        </mc:Choice>
        <mc:Fallback>
          <p:sp>
            <p:nvSpPr>
              <p:cNvPr id="20" name="ZoneTexte 19"/>
              <p:cNvSpPr txBox="1">
                <a:spLocks noRot="1" noChangeAspect="1" noMove="1" noResize="1" noEditPoints="1" noAdjustHandles="1" noChangeArrowheads="1" noChangeShapeType="1" noTextEdit="1"/>
              </p:cNvSpPr>
              <p:nvPr/>
            </p:nvSpPr>
            <p:spPr>
              <a:xfrm>
                <a:off x="6708284" y="3183796"/>
                <a:ext cx="1994615" cy="484300"/>
              </a:xfrm>
              <a:prstGeom prst="rect">
                <a:avLst/>
              </a:prstGeom>
              <a:blipFill rotWithShape="0">
                <a:blip r:embed="rId3"/>
                <a:stretch>
                  <a:fillRect l="-2439" b="-7500"/>
                </a:stretch>
              </a:blipFill>
            </p:spPr>
            <p:txBody>
              <a:bodyPr/>
              <a:lstStyle/>
              <a:p>
                <a:r>
                  <a:rPr lang="fr-CA">
                    <a:noFill/>
                  </a:rPr>
                  <a:t> </a:t>
                </a:r>
              </a:p>
            </p:txBody>
          </p:sp>
        </mc:Fallback>
      </mc:AlternateContent>
      <mc:AlternateContent xmlns:mc="http://schemas.openxmlformats.org/markup-compatibility/2006">
        <mc:Choice xmlns:a14="http://schemas.microsoft.com/office/drawing/2010/main" Requires="a14">
          <p:sp>
            <p:nvSpPr>
              <p:cNvPr id="13" name="ZoneTexte 12"/>
              <p:cNvSpPr txBox="1"/>
              <p:nvPr/>
            </p:nvSpPr>
            <p:spPr>
              <a:xfrm>
                <a:off x="2893991" y="3558938"/>
                <a:ext cx="1994615" cy="485326"/>
              </a:xfrm>
              <a:prstGeom prst="rect">
                <a:avLst/>
              </a:prstGeom>
              <a:noFill/>
            </p:spPr>
            <p:txBody>
              <a:bodyPr wrap="square" rtlCol="0">
                <a:spAutoFit/>
              </a:bodyPr>
              <a:lstStyle/>
              <a:p>
                <a:pPr/>
                <a:r>
                  <a:rPr lang="fr-CA" dirty="0" smtClean="0">
                    <a:solidFill>
                      <a:srgbClr val="FF0000"/>
                    </a:solidFill>
                  </a:rPr>
                  <a:t>a</a:t>
                </a:r>
                <a:r>
                  <a:rPr lang="fr-CA" b="0" dirty="0" smtClean="0">
                    <a:solidFill>
                      <a:srgbClr val="FF0000"/>
                    </a:solidFill>
                  </a:rPr>
                  <a:t> =</a:t>
                </a:r>
                <a14:m>
                  <m:oMath xmlns:m="http://schemas.openxmlformats.org/officeDocument/2006/math">
                    <m:r>
                      <a:rPr lang="fr-CA" b="0" i="1" smtClean="0">
                        <a:solidFill>
                          <a:srgbClr val="FF0000"/>
                        </a:solidFill>
                        <a:latin typeface="Cambria Math" panose="02040503050406030204" pitchFamily="18" charset="0"/>
                      </a:rPr>
                      <m:t>−</m:t>
                    </m:r>
                    <m:f>
                      <m:fPr>
                        <m:ctrlPr>
                          <a:rPr lang="fr-CA" i="1">
                            <a:solidFill>
                              <a:srgbClr val="FF0000"/>
                            </a:solidFill>
                            <a:latin typeface="Cambria Math" panose="02040503050406030204" pitchFamily="18" charset="0"/>
                          </a:rPr>
                        </m:ctrlPr>
                      </m:fPr>
                      <m:num>
                        <m:r>
                          <a:rPr lang="fr-CA" b="0" i="1" smtClean="0">
                            <a:solidFill>
                              <a:srgbClr val="FF0000"/>
                            </a:solidFill>
                            <a:latin typeface="Cambria Math" panose="02040503050406030204" pitchFamily="18" charset="0"/>
                          </a:rPr>
                          <m:t>1</m:t>
                        </m:r>
                      </m:num>
                      <m:den>
                        <m:r>
                          <a:rPr lang="fr-CA" b="0" i="1" smtClean="0">
                            <a:solidFill>
                              <a:srgbClr val="FF0000"/>
                            </a:solidFill>
                            <a:latin typeface="Cambria Math" panose="02040503050406030204" pitchFamily="18" charset="0"/>
                          </a:rPr>
                          <m:t>2</m:t>
                        </m:r>
                      </m:den>
                    </m:f>
                  </m:oMath>
                </a14:m>
                <a:endParaRPr lang="fr-CA" dirty="0">
                  <a:solidFill>
                    <a:srgbClr val="FF0000"/>
                  </a:solidFill>
                </a:endParaRPr>
              </a:p>
            </p:txBody>
          </p:sp>
        </mc:Choice>
        <mc:Fallback>
          <p:sp>
            <p:nvSpPr>
              <p:cNvPr id="13" name="ZoneTexte 12"/>
              <p:cNvSpPr txBox="1">
                <a:spLocks noRot="1" noChangeAspect="1" noMove="1" noResize="1" noEditPoints="1" noAdjustHandles="1" noChangeArrowheads="1" noChangeShapeType="1" noTextEdit="1"/>
              </p:cNvSpPr>
              <p:nvPr/>
            </p:nvSpPr>
            <p:spPr>
              <a:xfrm>
                <a:off x="2893991" y="3558938"/>
                <a:ext cx="1994615" cy="485326"/>
              </a:xfrm>
              <a:prstGeom prst="rect">
                <a:avLst/>
              </a:prstGeom>
              <a:blipFill rotWithShape="0">
                <a:blip r:embed="rId4"/>
                <a:stretch>
                  <a:fillRect l="-2752" b="-8861"/>
                </a:stretch>
              </a:blipFill>
            </p:spPr>
            <p:txBody>
              <a:bodyPr/>
              <a:lstStyle/>
              <a:p>
                <a:r>
                  <a:rPr lang="fr-CA">
                    <a:noFill/>
                  </a:rPr>
                  <a:t> </a:t>
                </a:r>
              </a:p>
            </p:txBody>
          </p:sp>
        </mc:Fallback>
      </mc:AlternateContent>
    </p:spTree>
    <p:extLst>
      <p:ext uri="{BB962C8B-B14F-4D97-AF65-F5344CB8AC3E}">
        <p14:creationId xmlns:p14="http://schemas.microsoft.com/office/powerpoint/2010/main" val="110122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p.17,18 #20</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marL="34290" indent="0">
                  <a:buNone/>
                </a:pPr>
                <a:r>
                  <a:rPr lang="fr-CA" dirty="0" smtClean="0"/>
                  <a:t>b) Détermine </a:t>
                </a:r>
                <a:r>
                  <a:rPr lang="fr-CA" dirty="0"/>
                  <a:t>le taux de variation de la vitesse de l’automobile entre les points suivants </a:t>
                </a:r>
                <a:r>
                  <a:rPr lang="fr-CA" dirty="0" smtClean="0"/>
                  <a:t>par </a:t>
                </a:r>
                <a:r>
                  <a:rPr lang="fr-CA" dirty="0"/>
                  <a:t>rapport au temps écoulé</a:t>
                </a:r>
                <a:r>
                  <a:rPr lang="fr-CA" dirty="0" smtClean="0"/>
                  <a:t>:</a:t>
                </a:r>
              </a:p>
              <a:p>
                <a:pPr marL="34290" indent="0">
                  <a:buNone/>
                </a:pPr>
                <a:r>
                  <a:rPr lang="fr-CA" dirty="0"/>
                  <a:t>	</a:t>
                </a:r>
                <a:r>
                  <a:rPr lang="fr-CA" dirty="0" smtClean="0"/>
                  <a:t>1) B et C : </a:t>
                </a:r>
                <a:r>
                  <a:rPr lang="fr-CA" dirty="0" smtClean="0">
                    <a:solidFill>
                      <a:srgbClr val="FF0000"/>
                    </a:solidFill>
                  </a:rPr>
                  <a:t>a = </a:t>
                </a:r>
                <a:r>
                  <a:rPr lang="fr-CA" dirty="0" smtClean="0">
                    <a:solidFill>
                      <a:srgbClr val="FF0000"/>
                    </a:solidFill>
                    <a:latin typeface="Arial" panose="020B0604020202020204" pitchFamily="34" charset="0"/>
                    <a:cs typeface="Arial" panose="020B0604020202020204" pitchFamily="34" charset="0"/>
                  </a:rPr>
                  <a:t>0</a:t>
                </a:r>
                <a:endParaRPr lang="fr-CA" dirty="0" smtClean="0">
                  <a:solidFill>
                    <a:srgbClr val="FF0000"/>
                  </a:solidFill>
                </a:endParaRPr>
              </a:p>
              <a:p>
                <a:pPr marL="34290" indent="0">
                  <a:buNone/>
                </a:pPr>
                <a:endParaRPr lang="fr-CA" dirty="0" smtClean="0"/>
              </a:p>
              <a:p>
                <a:pPr marL="34290" indent="0">
                  <a:buNone/>
                </a:pPr>
                <a:r>
                  <a:rPr lang="fr-CA" dirty="0">
                    <a:cs typeface="Arial" panose="020B0604020202020204" pitchFamily="34" charset="0"/>
                  </a:rPr>
                  <a:t>	</a:t>
                </a:r>
                <a:r>
                  <a:rPr lang="fr-CA" dirty="0" smtClean="0">
                    <a:cs typeface="Arial" panose="020B0604020202020204" pitchFamily="34" charset="0"/>
                  </a:rPr>
                  <a:t>2) C et D : </a:t>
                </a:r>
                <a:r>
                  <a:rPr lang="fr-CA" dirty="0" smtClean="0">
                    <a:solidFill>
                      <a:srgbClr val="FF0000"/>
                    </a:solidFill>
                    <a:cs typeface="Arial" panose="020B0604020202020204" pitchFamily="34" charset="0"/>
                  </a:rPr>
                  <a:t>a = </a:t>
                </a:r>
                <a14:m>
                  <m:oMath xmlns:m="http://schemas.openxmlformats.org/officeDocument/2006/math">
                    <m:r>
                      <a:rPr lang="fr-CA" b="0" i="0" smtClean="0">
                        <a:solidFill>
                          <a:srgbClr val="FF0000"/>
                        </a:solidFill>
                        <a:latin typeface="Cambria Math" panose="02040503050406030204" pitchFamily="18" charset="0"/>
                        <a:cs typeface="Arial" panose="020B0604020202020204" pitchFamily="34" charset="0"/>
                      </a:rPr>
                      <m:t>−</m:t>
                    </m:r>
                    <m:f>
                      <m:fPr>
                        <m:ctrlPr>
                          <a:rPr lang="fr-CA" i="1">
                            <a:solidFill>
                              <a:srgbClr val="FF0000"/>
                            </a:solidFill>
                            <a:latin typeface="Cambria Math" panose="02040503050406030204" pitchFamily="18" charset="0"/>
                            <a:cs typeface="Arial" panose="020B0604020202020204" pitchFamily="34" charset="0"/>
                          </a:rPr>
                        </m:ctrlPr>
                      </m:fPr>
                      <m:num>
                        <m:r>
                          <a:rPr lang="fr-CA" b="0" i="1" smtClean="0">
                            <a:solidFill>
                              <a:srgbClr val="FF0000"/>
                            </a:solidFill>
                            <a:latin typeface="Cambria Math" panose="02040503050406030204" pitchFamily="18" charset="0"/>
                            <a:cs typeface="Arial" panose="020B0604020202020204" pitchFamily="34" charset="0"/>
                          </a:rPr>
                          <m:t>1</m:t>
                        </m:r>
                      </m:num>
                      <m:den>
                        <m:r>
                          <a:rPr lang="fr-CA" b="0" i="1" smtClean="0">
                            <a:solidFill>
                              <a:srgbClr val="FF0000"/>
                            </a:solidFill>
                            <a:latin typeface="Cambria Math" panose="02040503050406030204" pitchFamily="18" charset="0"/>
                            <a:cs typeface="Arial" panose="020B0604020202020204" pitchFamily="34" charset="0"/>
                          </a:rPr>
                          <m:t>2</m:t>
                        </m:r>
                      </m:den>
                    </m:f>
                  </m:oMath>
                </a14:m>
                <a:endParaRPr lang="fr-CA" dirty="0" smtClean="0">
                  <a:cs typeface="Arial" panose="020B0604020202020204" pitchFamily="34" charset="0"/>
                </a:endParaRPr>
              </a:p>
              <a:p>
                <a:pPr marL="34290" indent="0">
                  <a:buNone/>
                </a:pPr>
                <a:endParaRPr lang="fr-CA" dirty="0" smtClean="0">
                  <a:cs typeface="Arial" panose="020B0604020202020204" pitchFamily="34" charset="0"/>
                </a:endParaRPr>
              </a:p>
              <a:p>
                <a:pPr marL="34290" indent="0">
                  <a:buNone/>
                </a:pPr>
                <a:r>
                  <a:rPr lang="fr-CA" dirty="0">
                    <a:cs typeface="Arial" panose="020B0604020202020204" pitchFamily="34" charset="0"/>
                  </a:rPr>
                  <a:t>	</a:t>
                </a:r>
                <a:r>
                  <a:rPr lang="fr-CA" dirty="0" smtClean="0">
                    <a:cs typeface="Arial" panose="020B0604020202020204" pitchFamily="34" charset="0"/>
                  </a:rPr>
                  <a:t>3) D et E : </a:t>
                </a:r>
                <a:r>
                  <a:rPr lang="fr-CA" dirty="0" smtClean="0">
                    <a:solidFill>
                      <a:srgbClr val="FF0000"/>
                    </a:solidFill>
                    <a:cs typeface="Arial" panose="020B0604020202020204" pitchFamily="34" charset="0"/>
                  </a:rPr>
                  <a:t>a = </a:t>
                </a:r>
                <a14:m>
                  <m:oMath xmlns:m="http://schemas.openxmlformats.org/officeDocument/2006/math">
                    <m:f>
                      <m:fPr>
                        <m:ctrlPr>
                          <a:rPr lang="fr-CA" i="1">
                            <a:solidFill>
                              <a:srgbClr val="FF0000"/>
                            </a:solidFill>
                            <a:latin typeface="Cambria Math" panose="02040503050406030204" pitchFamily="18" charset="0"/>
                            <a:cs typeface="Arial" panose="020B0604020202020204" pitchFamily="34" charset="0"/>
                          </a:rPr>
                        </m:ctrlPr>
                      </m:fPr>
                      <m:num>
                        <m:r>
                          <a:rPr lang="fr-CA" b="0" i="1" smtClean="0">
                            <a:solidFill>
                              <a:srgbClr val="FF0000"/>
                            </a:solidFill>
                            <a:latin typeface="Cambria Math" panose="02040503050406030204" pitchFamily="18" charset="0"/>
                            <a:cs typeface="Arial" panose="020B0604020202020204" pitchFamily="34" charset="0"/>
                          </a:rPr>
                          <m:t>3</m:t>
                        </m:r>
                      </m:num>
                      <m:den>
                        <m:r>
                          <a:rPr lang="fr-CA" b="0" i="1" smtClean="0">
                            <a:solidFill>
                              <a:srgbClr val="FF0000"/>
                            </a:solidFill>
                            <a:latin typeface="Cambria Math" panose="02040503050406030204" pitchFamily="18" charset="0"/>
                            <a:cs typeface="Arial" panose="020B0604020202020204" pitchFamily="34" charset="0"/>
                          </a:rPr>
                          <m:t>8</m:t>
                        </m:r>
                      </m:den>
                    </m:f>
                  </m:oMath>
                </a14:m>
                <a:endParaRPr lang="fr-CA" dirty="0" smtClean="0">
                  <a:cs typeface="Arial" panose="020B0604020202020204" pitchFamily="34"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l="-309" t="-1964"/>
                </a:stretch>
              </a:blipFill>
            </p:spPr>
            <p:txBody>
              <a:bodyPr/>
              <a:lstStyle/>
              <a:p>
                <a:r>
                  <a:rPr lang="fr-CA">
                    <a:noFill/>
                  </a:rPr>
                  <a:t> </a:t>
                </a:r>
              </a:p>
            </p:txBody>
          </p:sp>
        </mc:Fallback>
      </mc:AlternateContent>
    </p:spTree>
    <p:extLst>
      <p:ext uri="{BB962C8B-B14F-4D97-AF65-F5344CB8AC3E}">
        <p14:creationId xmlns:p14="http://schemas.microsoft.com/office/powerpoint/2010/main" val="380883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0303" y="167079"/>
            <a:ext cx="8793051" cy="1290946"/>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Titre 1"/>
          <p:cNvSpPr>
            <a:spLocks noGrp="1"/>
          </p:cNvSpPr>
          <p:nvPr>
            <p:ph type="title"/>
          </p:nvPr>
        </p:nvSpPr>
        <p:spPr>
          <a:xfrm>
            <a:off x="275940" y="729468"/>
            <a:ext cx="8697413" cy="1017270"/>
          </a:xfrm>
        </p:spPr>
        <p:txBody>
          <a:bodyPr>
            <a:noAutofit/>
          </a:bodyPr>
          <a:lstStyle/>
          <a:p>
            <a:r>
              <a:rPr lang="fr-CA" sz="4800" dirty="0">
                <a:effectLst>
                  <a:outerShdw blurRad="38100" dist="38100" dir="2700000" algn="tl">
                    <a:srgbClr val="000000">
                      <a:alpha val="43137"/>
                    </a:srgbClr>
                  </a:outerShdw>
                </a:effectLst>
              </a:rPr>
              <a:t>Qu’est-ce qu’un taux de variation</a:t>
            </a:r>
          </a:p>
        </p:txBody>
      </p:sp>
      <p:sp>
        <p:nvSpPr>
          <p:cNvPr id="3" name="Espace réservé du contenu 2"/>
          <p:cNvSpPr>
            <a:spLocks noGrp="1"/>
          </p:cNvSpPr>
          <p:nvPr>
            <p:ph idx="1"/>
          </p:nvPr>
        </p:nvSpPr>
        <p:spPr>
          <a:xfrm>
            <a:off x="651184" y="2644033"/>
            <a:ext cx="8441297" cy="974816"/>
          </a:xfrm>
        </p:spPr>
        <p:txBody>
          <a:bodyPr>
            <a:normAutofit fontScale="85000" lnSpcReduction="10000"/>
          </a:bodyPr>
          <a:lstStyle/>
          <a:p>
            <a:pPr marL="34290" indent="0">
              <a:buNone/>
            </a:pPr>
            <a:r>
              <a:rPr lang="fr-CA" sz="2600" dirty="0"/>
              <a:t>Dans une relation entre deux variables:</a:t>
            </a:r>
          </a:p>
          <a:p>
            <a:pPr marL="34290" indent="0">
              <a:buNone/>
            </a:pPr>
            <a:r>
              <a:rPr lang="fr-CA" sz="2600" dirty="0" smtClean="0"/>
              <a:t>la </a:t>
            </a:r>
            <a:r>
              <a:rPr lang="fr-CA" sz="2600" b="1" dirty="0">
                <a:effectLst>
                  <a:outerShdw blurRad="38100" dist="38100" dir="2700000" algn="tl">
                    <a:srgbClr val="000000">
                      <a:alpha val="43137"/>
                    </a:srgbClr>
                  </a:outerShdw>
                </a:effectLst>
              </a:rPr>
              <a:t>comparaison</a:t>
            </a:r>
            <a:r>
              <a:rPr lang="fr-CA" sz="2600" dirty="0">
                <a:effectLst>
                  <a:outerShdw blurRad="38100" dist="38100" dir="2700000" algn="tl">
                    <a:srgbClr val="000000">
                      <a:alpha val="43137"/>
                    </a:srgbClr>
                  </a:outerShdw>
                </a:effectLst>
              </a:rPr>
              <a:t> </a:t>
            </a:r>
            <a:r>
              <a:rPr lang="fr-CA" sz="2600" dirty="0"/>
              <a:t>entre deux variations correspondantes de ces variables</a:t>
            </a:r>
          </a:p>
          <a:p>
            <a:pPr marL="34290" indent="0">
              <a:buNone/>
            </a:pPr>
            <a:endParaRPr lang="fr-CA" sz="2100" i="1" dirty="0">
              <a:latin typeface="Comic Sans MS" panose="030F0702030302020204" pitchFamily="66" charset="0"/>
            </a:endParaRPr>
          </a:p>
          <a:p>
            <a:pPr marL="34290" indent="0">
              <a:buNone/>
            </a:pPr>
            <a:endParaRPr lang="fr-CA" dirty="0"/>
          </a:p>
        </p:txBody>
      </p:sp>
      <p:sp>
        <p:nvSpPr>
          <p:cNvPr id="8" name="Rectangle 7"/>
          <p:cNvSpPr/>
          <p:nvPr/>
        </p:nvSpPr>
        <p:spPr>
          <a:xfrm>
            <a:off x="470077" y="2866354"/>
            <a:ext cx="144887" cy="1448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Rectangle 8"/>
          <p:cNvSpPr/>
          <p:nvPr/>
        </p:nvSpPr>
        <p:spPr>
          <a:xfrm>
            <a:off x="470077" y="3914294"/>
            <a:ext cx="144887" cy="1448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mc:AlternateContent xmlns:mc="http://schemas.openxmlformats.org/markup-compatibility/2006" xmlns:a14="http://schemas.microsoft.com/office/drawing/2010/main">
        <mc:Choice Requires="a14">
          <p:sp>
            <p:nvSpPr>
              <p:cNvPr id="14" name="ZoneTexte 13"/>
              <p:cNvSpPr txBox="1"/>
              <p:nvPr/>
            </p:nvSpPr>
            <p:spPr>
              <a:xfrm>
                <a:off x="857250" y="3618849"/>
                <a:ext cx="4443005" cy="1114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CA" sz="2100" i="1">
                          <a:latin typeface="Cambria Math" panose="02040503050406030204" pitchFamily="18" charset="0"/>
                        </a:rPr>
                        <m:t>𝑎</m:t>
                      </m:r>
                      <m:r>
                        <a:rPr lang="fr-CA" sz="2100" i="1">
                          <a:latin typeface="Cambria Math" panose="02040503050406030204" pitchFamily="18" charset="0"/>
                        </a:rPr>
                        <m:t>= </m:t>
                      </m:r>
                      <m:f>
                        <m:fPr>
                          <m:ctrlPr>
                            <a:rPr lang="fr-CA" sz="2100" i="1">
                              <a:latin typeface="Cambria Math" panose="02040503050406030204" pitchFamily="18" charset="0"/>
                            </a:rPr>
                          </m:ctrlPr>
                        </m:fPr>
                        <m:num>
                          <m:r>
                            <a:rPr lang="fr-CA" sz="2100" i="1">
                              <a:latin typeface="Cambria Math" panose="02040503050406030204" pitchFamily="18" charset="0"/>
                            </a:rPr>
                            <m:t>∆</m:t>
                          </m:r>
                          <m:r>
                            <a:rPr lang="fr-CA" sz="2100" i="1">
                              <a:latin typeface="Cambria Math" panose="02040503050406030204" pitchFamily="18" charset="0"/>
                            </a:rPr>
                            <m:t>𝑦</m:t>
                          </m:r>
                        </m:num>
                        <m:den>
                          <m:r>
                            <a:rPr lang="fr-CA" sz="2100" i="1">
                              <a:latin typeface="Cambria Math" panose="02040503050406030204" pitchFamily="18" charset="0"/>
                            </a:rPr>
                            <m:t>∆</m:t>
                          </m:r>
                          <m:r>
                            <a:rPr lang="fr-CA" sz="2100" i="1">
                              <a:latin typeface="Cambria Math" panose="02040503050406030204" pitchFamily="18" charset="0"/>
                            </a:rPr>
                            <m:t>𝑥</m:t>
                          </m:r>
                        </m:den>
                      </m:f>
                    </m:oMath>
                  </m:oMathPara>
                </a14:m>
                <a:endParaRPr lang="fr-CA" sz="1350" dirty="0"/>
              </a:p>
              <a:p>
                <a:endParaRPr lang="fr-CA" sz="1350" dirty="0"/>
              </a:p>
              <a:p>
                <a:endParaRPr lang="fr-CA" sz="135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1143000" y="3682131"/>
                <a:ext cx="5924006" cy="1455720"/>
              </a:xfrm>
              <a:prstGeom prst="rect">
                <a:avLst/>
              </a:prstGeom>
              <a:blipFill rotWithShape="0">
                <a:blip r:embed="rId2"/>
                <a:stretch>
                  <a:fillRect/>
                </a:stretch>
              </a:blipFill>
            </p:spPr>
            <p:txBody>
              <a:bodyPr/>
              <a:lstStyle/>
              <a:p>
                <a:r>
                  <a:rPr lang="fr-CA">
                    <a:noFill/>
                  </a:rPr>
                  <a:t> </a:t>
                </a:r>
              </a:p>
            </p:txBody>
          </p:sp>
        </mc:Fallback>
      </mc:AlternateContent>
      <p:sp>
        <p:nvSpPr>
          <p:cNvPr id="15" name="Rectangle 14"/>
          <p:cNvSpPr/>
          <p:nvPr/>
        </p:nvSpPr>
        <p:spPr>
          <a:xfrm>
            <a:off x="470077" y="4817347"/>
            <a:ext cx="144887" cy="1448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du contenu 2"/>
          <p:cNvSpPr txBox="1">
            <a:spLocks/>
          </p:cNvSpPr>
          <p:nvPr/>
        </p:nvSpPr>
        <p:spPr>
          <a:xfrm>
            <a:off x="857250" y="4630983"/>
            <a:ext cx="7636873" cy="662503"/>
          </a:xfrm>
          <a:prstGeom prst="rect">
            <a:avLst/>
          </a:prstGeom>
        </p:spPr>
        <p:txBody>
          <a:bodyPr vert="horz" lIns="68580" tIns="34290" rIns="68580" bIns="34290" rtlCol="0">
            <a:normAutofit lnSpcReduction="1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34290" indent="0">
              <a:buNone/>
            </a:pPr>
            <a:r>
              <a:rPr lang="fr-CA" sz="4350" dirty="0">
                <a:solidFill>
                  <a:srgbClr val="FF0000"/>
                </a:solidFill>
                <a:latin typeface="Freestyle Script" panose="030804020302050B0404" pitchFamily="66" charset="0"/>
              </a:rPr>
              <a:t>a</a:t>
            </a:r>
            <a:r>
              <a:rPr lang="fr-CA" sz="2100" dirty="0"/>
              <a:t> </a:t>
            </a:r>
            <a:r>
              <a:rPr lang="fr-CA" sz="2100" b="1" dirty="0">
                <a:effectLst>
                  <a:outerShdw blurRad="38100" dist="38100" dir="2700000" algn="tl">
                    <a:srgbClr val="000000">
                      <a:alpha val="43137"/>
                    </a:srgbClr>
                  </a:outerShdw>
                </a:effectLst>
              </a:rPr>
              <a:t>=</a:t>
            </a:r>
            <a:r>
              <a:rPr lang="fr-CA" sz="2100" dirty="0"/>
              <a:t> </a:t>
            </a:r>
            <a:r>
              <a:rPr lang="fr-CA" sz="2100" dirty="0">
                <a:solidFill>
                  <a:srgbClr val="FFC000"/>
                </a:solidFill>
                <a:effectLst>
                  <a:outerShdw blurRad="38100" dist="38100" dir="2700000" algn="tl">
                    <a:srgbClr val="000000">
                      <a:alpha val="43137"/>
                    </a:srgbClr>
                  </a:outerShdw>
                </a:effectLst>
              </a:rPr>
              <a:t>DELTA «  </a:t>
            </a:r>
            <a:r>
              <a:rPr lang="fr-CA" sz="4350" dirty="0">
                <a:solidFill>
                  <a:srgbClr val="FFC000"/>
                </a:solidFill>
                <a:effectLst>
                  <a:outerShdw blurRad="38100" dist="38100" dir="2700000" algn="tl">
                    <a:srgbClr val="000000">
                      <a:alpha val="43137"/>
                    </a:srgbClr>
                  </a:outerShdw>
                </a:effectLst>
                <a:latin typeface="Freestyle Script" panose="030804020302050B0404" pitchFamily="66" charset="0"/>
              </a:rPr>
              <a:t>y</a:t>
            </a:r>
            <a:r>
              <a:rPr lang="fr-CA" sz="2100" dirty="0">
                <a:solidFill>
                  <a:srgbClr val="FFC000"/>
                </a:solidFill>
                <a:effectLst>
                  <a:outerShdw blurRad="38100" dist="38100" dir="2700000" algn="tl">
                    <a:srgbClr val="000000">
                      <a:alpha val="43137"/>
                    </a:srgbClr>
                  </a:outerShdw>
                </a:effectLst>
              </a:rPr>
              <a:t> » </a:t>
            </a:r>
            <a:r>
              <a:rPr lang="fr-CA" sz="2700" b="1" dirty="0"/>
              <a:t>÷</a:t>
            </a:r>
            <a:r>
              <a:rPr lang="fr-CA" sz="2100" dirty="0"/>
              <a:t> </a:t>
            </a:r>
            <a:r>
              <a:rPr lang="fr-CA" sz="2100" dirty="0">
                <a:solidFill>
                  <a:srgbClr val="00B050"/>
                </a:solidFill>
                <a:effectLst>
                  <a:outerShdw blurRad="38100" dist="38100" dir="2700000" algn="tl">
                    <a:srgbClr val="000000">
                      <a:alpha val="43137"/>
                    </a:srgbClr>
                  </a:outerShdw>
                </a:effectLst>
              </a:rPr>
              <a:t>DELTA «  </a:t>
            </a:r>
            <a:r>
              <a:rPr lang="fr-CA" sz="4350" dirty="0">
                <a:solidFill>
                  <a:srgbClr val="00B050"/>
                </a:solidFill>
                <a:effectLst>
                  <a:outerShdw blurRad="38100" dist="38100" dir="2700000" algn="tl">
                    <a:srgbClr val="000000">
                      <a:alpha val="43137"/>
                    </a:srgbClr>
                  </a:outerShdw>
                </a:effectLst>
                <a:latin typeface="Freestyle Script" panose="030804020302050B0404" pitchFamily="66" charset="0"/>
              </a:rPr>
              <a:t>x</a:t>
            </a:r>
            <a:r>
              <a:rPr lang="fr-CA" sz="2100" dirty="0">
                <a:solidFill>
                  <a:srgbClr val="00B050"/>
                </a:solidFill>
                <a:effectLst>
                  <a:outerShdw blurRad="38100" dist="38100" dir="2700000" algn="tl">
                    <a:srgbClr val="000000">
                      <a:alpha val="43137"/>
                    </a:srgbClr>
                  </a:outerShdw>
                </a:effectLst>
              </a:rPr>
              <a:t> »</a:t>
            </a:r>
          </a:p>
          <a:p>
            <a:pPr marL="34290" indent="0">
              <a:buNone/>
            </a:pPr>
            <a:endParaRPr lang="fr-CA" sz="2100" i="1" dirty="0"/>
          </a:p>
          <a:p>
            <a:pPr marL="34290" indent="0">
              <a:buNone/>
            </a:pPr>
            <a:endParaRPr lang="fr-CA" sz="1650" dirty="0"/>
          </a:p>
        </p:txBody>
      </p:sp>
    </p:spTree>
    <p:extLst>
      <p:ext uri="{BB962C8B-B14F-4D97-AF65-F5344CB8AC3E}">
        <p14:creationId xmlns:p14="http://schemas.microsoft.com/office/powerpoint/2010/main" val="35024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wipe(down)">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P spid="14" grpId="0"/>
      <p:bldP spid="15" grpId="0" animBg="1"/>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6938" y="1504414"/>
            <a:ext cx="7324965" cy="3924836"/>
          </a:xfrm>
        </p:spPr>
        <p:txBody>
          <a:bodyPr>
            <a:normAutofit fontScale="92500" lnSpcReduction="10000"/>
          </a:bodyPr>
          <a:lstStyle/>
          <a:p>
            <a:pPr marL="34290" indent="0">
              <a:buNone/>
            </a:pPr>
            <a:r>
              <a:rPr lang="fr-CA" b="1" dirty="0" smtClean="0"/>
              <a:t>c) Entre </a:t>
            </a:r>
            <a:r>
              <a:rPr lang="fr-CA" b="1" dirty="0"/>
              <a:t>quels </a:t>
            </a:r>
            <a:r>
              <a:rPr lang="fr-CA" b="1" dirty="0" smtClean="0"/>
              <a:t>moments </a:t>
            </a:r>
            <a:r>
              <a:rPr lang="fr-CA" b="1" dirty="0"/>
              <a:t>l’accélération de l’automobile a-t-elle été nulle?  Justifie</a:t>
            </a:r>
            <a:r>
              <a:rPr lang="fr-CA" b="1" dirty="0" smtClean="0"/>
              <a:t>.</a:t>
            </a:r>
          </a:p>
          <a:p>
            <a:pPr marL="34290" indent="0">
              <a:buNone/>
            </a:pPr>
            <a:r>
              <a:rPr lang="fr-CA" dirty="0" smtClean="0">
                <a:solidFill>
                  <a:srgbClr val="FF0000"/>
                </a:solidFill>
              </a:rPr>
              <a:t>Entre </a:t>
            </a:r>
            <a:r>
              <a:rPr lang="fr-CA" dirty="0">
                <a:solidFill>
                  <a:srgbClr val="FF0000"/>
                </a:solidFill>
              </a:rPr>
              <a:t>B et C, </a:t>
            </a:r>
            <a:r>
              <a:rPr lang="fr-CA" dirty="0" smtClean="0">
                <a:solidFill>
                  <a:srgbClr val="FF0000"/>
                </a:solidFill>
              </a:rPr>
              <a:t>car </a:t>
            </a:r>
            <a:r>
              <a:rPr lang="fr-CA" dirty="0">
                <a:solidFill>
                  <a:srgbClr val="FF0000"/>
                </a:solidFill>
              </a:rPr>
              <a:t>le taux de variation de la courbe à cet endroit est nul</a:t>
            </a:r>
            <a:r>
              <a:rPr lang="fr-CA" dirty="0" smtClean="0">
                <a:solidFill>
                  <a:srgbClr val="FF0000"/>
                </a:solidFill>
              </a:rPr>
              <a:t>.</a:t>
            </a:r>
            <a:endParaRPr lang="fr-CA" dirty="0" smtClean="0"/>
          </a:p>
          <a:p>
            <a:pPr marL="34290" indent="0">
              <a:buNone/>
            </a:pPr>
            <a:r>
              <a:rPr lang="fr-CA" b="1" dirty="0" smtClean="0"/>
              <a:t>d</a:t>
            </a:r>
            <a:r>
              <a:rPr lang="fr-CA" b="1" dirty="0"/>
              <a:t>) </a:t>
            </a:r>
            <a:r>
              <a:rPr lang="fr-CA" b="1" dirty="0" smtClean="0"/>
              <a:t>Entre </a:t>
            </a:r>
            <a:r>
              <a:rPr lang="fr-CA" b="1" dirty="0"/>
              <a:t>quels moments l’automobile a-t-elle accéléré le plus rapidement? Justifie</a:t>
            </a:r>
            <a:r>
              <a:rPr lang="fr-CA" b="1" dirty="0" smtClean="0"/>
              <a:t>.</a:t>
            </a:r>
          </a:p>
          <a:p>
            <a:pPr marL="34290" indent="0">
              <a:buNone/>
            </a:pPr>
            <a:r>
              <a:rPr lang="fr-CA" dirty="0">
                <a:solidFill>
                  <a:srgbClr val="FF0000"/>
                </a:solidFill>
              </a:rPr>
              <a:t>Entre A et B, car le taux de variation de la courbe à cet endroit est positif et supérieur à tous les autres taux de variation positifs, puisque la droite AB est plus à la verticale (ou plus inclinée</a:t>
            </a:r>
            <a:r>
              <a:rPr lang="fr-CA" dirty="0" smtClean="0">
                <a:solidFill>
                  <a:srgbClr val="FF0000"/>
                </a:solidFill>
              </a:rPr>
              <a:t>).</a:t>
            </a:r>
            <a:endParaRPr lang="fr-CA" b="1" dirty="0" smtClean="0">
              <a:solidFill>
                <a:srgbClr val="FF0000"/>
              </a:solidFill>
            </a:endParaRPr>
          </a:p>
          <a:p>
            <a:pPr marL="34290" indent="0">
              <a:buNone/>
            </a:pPr>
            <a:r>
              <a:rPr lang="fr-CA" b="1" dirty="0"/>
              <a:t>e) Entre quels moments l’automobile a-t-elle décéléré le plus rapidement?  Justifie</a:t>
            </a:r>
            <a:r>
              <a:rPr lang="fr-CA" b="1" dirty="0" smtClean="0"/>
              <a:t>.</a:t>
            </a:r>
          </a:p>
          <a:p>
            <a:pPr marL="34290" indent="0">
              <a:buNone/>
            </a:pPr>
            <a:r>
              <a:rPr lang="fr-CA" dirty="0">
                <a:solidFill>
                  <a:srgbClr val="FF0000"/>
                </a:solidFill>
              </a:rPr>
              <a:t>Entre E et F, car le taux de variation de la courbe à cet endroit est négatif et inférieur à tous les autres taux de variation négatifs, car la droite EF est plus à la verticale (ou plus inclinée</a:t>
            </a:r>
            <a:r>
              <a:rPr lang="fr-CA" dirty="0" smtClean="0">
                <a:solidFill>
                  <a:srgbClr val="FF0000"/>
                </a:solidFill>
              </a:rPr>
              <a:t>).</a:t>
            </a:r>
            <a:endParaRPr lang="fr-CA" b="1" dirty="0" smtClean="0"/>
          </a:p>
          <a:p>
            <a:pPr marL="34290" indent="0">
              <a:buNone/>
            </a:pPr>
            <a:endParaRPr lang="fr-CA" b="1" dirty="0">
              <a:solidFill>
                <a:srgbClr val="FF0000"/>
              </a:solidFill>
            </a:endParaRPr>
          </a:p>
        </p:txBody>
      </p:sp>
    </p:spTree>
    <p:extLst>
      <p:ext uri="{BB962C8B-B14F-4D97-AF65-F5344CB8AC3E}">
        <p14:creationId xmlns:p14="http://schemas.microsoft.com/office/powerpoint/2010/main" val="1566789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8034" y="244698"/>
            <a:ext cx="8263890" cy="1671034"/>
          </a:xfrm>
        </p:spPr>
        <p:txBody>
          <a:bodyPr>
            <a:noAutofit/>
          </a:bodyPr>
          <a:lstStyle/>
          <a:p>
            <a:r>
              <a:rPr lang="fr-CA" sz="2000" dirty="0"/>
              <a:t>21)   À la fin de l’été, Cloé désire vider complètement sa piscine pour en changer la toile. Elle commence à la vider avec une pompe qui aspire 400 litres par heure. Après 12,5 heures de pompage, son conjoint Léo enlève la première pompe pour en installer une plus performante qui aspire 1000 litres à l’heure. Trace le graphique de cette situation si la piscine contenait 10 000 litres d’eau au départ. </a:t>
            </a:r>
          </a:p>
        </p:txBody>
      </p:sp>
      <p:pic>
        <p:nvPicPr>
          <p:cNvPr id="4" name="Espace réservé du contenu 3"/>
          <p:cNvPicPr>
            <a:picLocks noGrp="1" noChangeAspect="1"/>
          </p:cNvPicPr>
          <p:nvPr>
            <p:ph idx="1"/>
          </p:nvPr>
        </p:nvPicPr>
        <p:blipFill>
          <a:blip r:embed="rId2"/>
          <a:stretch>
            <a:fillRect/>
          </a:stretch>
        </p:blipFill>
        <p:spPr>
          <a:xfrm>
            <a:off x="193183" y="1915731"/>
            <a:ext cx="8770513" cy="4768403"/>
          </a:xfrm>
          <a:prstGeom prst="rect">
            <a:avLst/>
          </a:prstGeom>
        </p:spPr>
      </p:pic>
      <mc:AlternateContent xmlns:mc="http://schemas.openxmlformats.org/markup-compatibility/2006" xmlns:a14="http://schemas.microsoft.com/office/drawing/2010/main">
        <mc:Choice Requires="a14">
          <p:sp>
            <p:nvSpPr>
              <p:cNvPr id="3" name="ZoneTexte 2"/>
              <p:cNvSpPr txBox="1"/>
              <p:nvPr/>
            </p:nvSpPr>
            <p:spPr>
              <a:xfrm>
                <a:off x="2421228" y="2215166"/>
                <a:ext cx="3219718" cy="485197"/>
              </a:xfrm>
              <a:prstGeom prst="rect">
                <a:avLst/>
              </a:prstGeom>
              <a:noFill/>
            </p:spPr>
            <p:txBody>
              <a:bodyPr wrap="square" rtlCol="0">
                <a:spAutoFit/>
              </a:bodyPr>
              <a:lstStyle/>
              <a:p>
                <a14:m>
                  <m:oMath xmlns:m="http://schemas.openxmlformats.org/officeDocument/2006/math">
                    <m:f>
                      <m:fPr>
                        <m:ctrlPr>
                          <a:rPr lang="fr-CA" i="1" smtClean="0">
                            <a:latin typeface="Cambria Math" panose="02040503050406030204" pitchFamily="18" charset="0"/>
                          </a:rPr>
                        </m:ctrlPr>
                      </m:fPr>
                      <m:num>
                        <m:r>
                          <a:rPr lang="fr-CA" b="0" i="1" smtClean="0">
                            <a:latin typeface="Cambria Math" panose="02040503050406030204" pitchFamily="18" charset="0"/>
                          </a:rPr>
                          <m:t>1</m:t>
                        </m:r>
                      </m:num>
                      <m:den>
                        <m:r>
                          <a:rPr lang="fr-CA" b="0" i="1" smtClean="0">
                            <a:latin typeface="Cambria Math" panose="02040503050406030204" pitchFamily="18" charset="0"/>
                          </a:rPr>
                          <m:t>400</m:t>
                        </m:r>
                      </m:den>
                    </m:f>
                  </m:oMath>
                </a14:m>
                <a:r>
                  <a:rPr lang="fr-CA" dirty="0" smtClean="0"/>
                  <a:t> </a:t>
                </a:r>
                <a:r>
                  <a:rPr lang="fr-CA" dirty="0" smtClean="0">
                    <a:sym typeface="Wingdings" panose="05000000000000000000" pitchFamily="2" charset="2"/>
                  </a:rPr>
                  <a:t> </a:t>
                </a:r>
                <a14:m>
                  <m:oMath xmlns:m="http://schemas.openxmlformats.org/officeDocument/2006/math">
                    <m:f>
                      <m:fPr>
                        <m:ctrlPr>
                          <a:rPr lang="fr-CA" i="1" smtClean="0">
                            <a:latin typeface="Cambria Math" panose="02040503050406030204" pitchFamily="18" charset="0"/>
                            <a:sym typeface="Wingdings" panose="05000000000000000000" pitchFamily="2" charset="2"/>
                          </a:rPr>
                        </m:ctrlPr>
                      </m:fPr>
                      <m:num>
                        <m:r>
                          <a:rPr lang="fr-CA" b="0" i="1" smtClean="0">
                            <a:latin typeface="Cambria Math" panose="02040503050406030204" pitchFamily="18" charset="0"/>
                            <a:sym typeface="Wingdings" panose="05000000000000000000" pitchFamily="2" charset="2"/>
                          </a:rPr>
                          <m:t>12,5</m:t>
                        </m:r>
                      </m:num>
                      <m:den>
                        <m:r>
                          <a:rPr lang="fr-CA" b="0" i="1" smtClean="0">
                            <a:latin typeface="Cambria Math" panose="02040503050406030204" pitchFamily="18" charset="0"/>
                            <a:sym typeface="Wingdings" panose="05000000000000000000" pitchFamily="2" charset="2"/>
                          </a:rPr>
                          <m:t>𝑥</m:t>
                        </m:r>
                      </m:den>
                    </m:f>
                  </m:oMath>
                </a14:m>
                <a:endParaRPr lang="fr-CA" dirty="0"/>
              </a:p>
            </p:txBody>
          </p:sp>
        </mc:Choice>
        <mc:Fallback xmlns="">
          <p:sp>
            <p:nvSpPr>
              <p:cNvPr id="3" name="ZoneTexte 2"/>
              <p:cNvSpPr txBox="1">
                <a:spLocks noRot="1" noChangeAspect="1" noMove="1" noResize="1" noEditPoints="1" noAdjustHandles="1" noChangeArrowheads="1" noChangeShapeType="1" noTextEdit="1"/>
              </p:cNvSpPr>
              <p:nvPr/>
            </p:nvSpPr>
            <p:spPr>
              <a:xfrm>
                <a:off x="2421228" y="2215166"/>
                <a:ext cx="3219718" cy="485197"/>
              </a:xfrm>
              <a:prstGeom prst="rect">
                <a:avLst/>
              </a:prstGeom>
              <a:blipFill rotWithShape="0">
                <a:blip r:embed="rId3"/>
                <a:stretch>
                  <a:fillRect b="-6250"/>
                </a:stretch>
              </a:blipFill>
            </p:spPr>
            <p:txBody>
              <a:bodyPr/>
              <a:lstStyle/>
              <a:p>
                <a:r>
                  <a:rPr lang="fr-CA">
                    <a:noFill/>
                  </a:rPr>
                  <a:t> </a:t>
                </a:r>
              </a:p>
            </p:txBody>
          </p:sp>
        </mc:Fallback>
      </mc:AlternateContent>
      <p:sp>
        <p:nvSpPr>
          <p:cNvPr id="5" name="ZoneTexte 4"/>
          <p:cNvSpPr txBox="1"/>
          <p:nvPr/>
        </p:nvSpPr>
        <p:spPr>
          <a:xfrm>
            <a:off x="2421228" y="3026535"/>
            <a:ext cx="2704564" cy="369332"/>
          </a:xfrm>
          <a:prstGeom prst="rect">
            <a:avLst/>
          </a:prstGeom>
          <a:noFill/>
        </p:spPr>
        <p:txBody>
          <a:bodyPr wrap="square" rtlCol="0">
            <a:spAutoFit/>
          </a:bodyPr>
          <a:lstStyle/>
          <a:p>
            <a:r>
              <a:rPr lang="fr-CA" dirty="0" smtClean="0"/>
              <a:t>400 litres x 12,5h =</a:t>
            </a:r>
            <a:endParaRPr lang="fr-CA" dirty="0"/>
          </a:p>
        </p:txBody>
      </p:sp>
      <p:sp>
        <p:nvSpPr>
          <p:cNvPr id="6" name="ZoneTexte 5"/>
          <p:cNvSpPr txBox="1"/>
          <p:nvPr/>
        </p:nvSpPr>
        <p:spPr>
          <a:xfrm>
            <a:off x="4134119" y="3030644"/>
            <a:ext cx="3219718" cy="369332"/>
          </a:xfrm>
          <a:prstGeom prst="rect">
            <a:avLst/>
          </a:prstGeom>
          <a:noFill/>
        </p:spPr>
        <p:txBody>
          <a:bodyPr wrap="square" rtlCol="0">
            <a:spAutoFit/>
          </a:bodyPr>
          <a:lstStyle/>
          <a:p>
            <a:r>
              <a:rPr lang="fr-CA" dirty="0" smtClean="0"/>
              <a:t>5000 litres</a:t>
            </a:r>
            <a:endParaRPr lang="fr-CA" dirty="0"/>
          </a:p>
        </p:txBody>
      </p:sp>
    </p:spTree>
    <p:extLst>
      <p:ext uri="{BB962C8B-B14F-4D97-AF65-F5344CB8AC3E}">
        <p14:creationId xmlns:p14="http://schemas.microsoft.com/office/powerpoint/2010/main" val="3927118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stretch>
            <a:fillRect/>
          </a:stretch>
        </p:blipFill>
        <p:spPr>
          <a:xfrm>
            <a:off x="193182" y="257578"/>
            <a:ext cx="8770513" cy="5962916"/>
          </a:xfrm>
          <a:prstGeom prst="rect">
            <a:avLst/>
          </a:prstGeom>
        </p:spPr>
      </p:pic>
      <p:cxnSp>
        <p:nvCxnSpPr>
          <p:cNvPr id="6" name="Connecteur droit 5"/>
          <p:cNvCxnSpPr/>
          <p:nvPr/>
        </p:nvCxnSpPr>
        <p:spPr>
          <a:xfrm>
            <a:off x="592428" y="566670"/>
            <a:ext cx="5228823" cy="2743200"/>
          </a:xfrm>
          <a:prstGeom prst="line">
            <a:avLst/>
          </a:prstGeom>
        </p:spPr>
        <p:style>
          <a:lnRef idx="2">
            <a:schemeClr val="dk1"/>
          </a:lnRef>
          <a:fillRef idx="0">
            <a:schemeClr val="dk1"/>
          </a:fillRef>
          <a:effectRef idx="1">
            <a:schemeClr val="dk1"/>
          </a:effectRef>
          <a:fontRef idx="minor">
            <a:schemeClr val="tx1"/>
          </a:fontRef>
        </p:style>
      </p:cxnSp>
      <p:sp>
        <p:nvSpPr>
          <p:cNvPr id="3" name="Ellipse 2"/>
          <p:cNvSpPr/>
          <p:nvPr/>
        </p:nvSpPr>
        <p:spPr>
          <a:xfrm>
            <a:off x="193182" y="3139224"/>
            <a:ext cx="515156" cy="34129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7" name="Ellipse 6"/>
          <p:cNvSpPr/>
          <p:nvPr/>
        </p:nvSpPr>
        <p:spPr>
          <a:xfrm>
            <a:off x="5563673" y="5933938"/>
            <a:ext cx="515156" cy="34129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5" name="Ellipse 4"/>
          <p:cNvSpPr/>
          <p:nvPr/>
        </p:nvSpPr>
        <p:spPr>
          <a:xfrm>
            <a:off x="5776175" y="3267205"/>
            <a:ext cx="90152" cy="853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838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8034" y="244698"/>
            <a:ext cx="8263890" cy="1671034"/>
          </a:xfrm>
        </p:spPr>
        <p:txBody>
          <a:bodyPr>
            <a:noAutofit/>
          </a:bodyPr>
          <a:lstStyle/>
          <a:p>
            <a:r>
              <a:rPr lang="fr-CA" sz="2000" dirty="0"/>
              <a:t>21)   À la fin de l’été, Cloé désire vider complètement sa piscine pour en changer la toile. Elle commence à la vider avec une pompe qui aspire 400 litres par heure. Après 12,5 heures de pompage, son conjoint Léo enlève la première pompe pour en installer une plus performante qui aspire 1000 litres à l’heure. Trace le graphique de cette situation si la piscine contenait 10 000 litres d’eau au départ. </a:t>
            </a:r>
          </a:p>
        </p:txBody>
      </p:sp>
      <p:pic>
        <p:nvPicPr>
          <p:cNvPr id="4" name="Espace réservé du contenu 3"/>
          <p:cNvPicPr>
            <a:picLocks noGrp="1" noChangeAspect="1"/>
          </p:cNvPicPr>
          <p:nvPr>
            <p:ph idx="1"/>
          </p:nvPr>
        </p:nvPicPr>
        <p:blipFill>
          <a:blip r:embed="rId2"/>
          <a:stretch>
            <a:fillRect/>
          </a:stretch>
        </p:blipFill>
        <p:spPr>
          <a:xfrm>
            <a:off x="193183" y="1915731"/>
            <a:ext cx="8770513" cy="4768403"/>
          </a:xfrm>
          <a:prstGeom prst="rect">
            <a:avLst/>
          </a:prstGeom>
        </p:spPr>
      </p:pic>
      <mc:AlternateContent xmlns:mc="http://schemas.openxmlformats.org/markup-compatibility/2006" xmlns:a14="http://schemas.microsoft.com/office/drawing/2010/main">
        <mc:Choice Requires="a14">
          <p:sp>
            <p:nvSpPr>
              <p:cNvPr id="3" name="ZoneTexte 2"/>
              <p:cNvSpPr txBox="1"/>
              <p:nvPr/>
            </p:nvSpPr>
            <p:spPr>
              <a:xfrm>
                <a:off x="2421228" y="2215166"/>
                <a:ext cx="3219718" cy="485197"/>
              </a:xfrm>
              <a:prstGeom prst="rect">
                <a:avLst/>
              </a:prstGeom>
              <a:noFill/>
            </p:spPr>
            <p:txBody>
              <a:bodyPr wrap="square" rtlCol="0">
                <a:spAutoFit/>
              </a:bodyPr>
              <a:lstStyle/>
              <a:p>
                <a14:m>
                  <m:oMath xmlns:m="http://schemas.openxmlformats.org/officeDocument/2006/math">
                    <m:f>
                      <m:fPr>
                        <m:ctrlPr>
                          <a:rPr lang="fr-CA" i="1" smtClean="0">
                            <a:latin typeface="Cambria Math" panose="02040503050406030204" pitchFamily="18" charset="0"/>
                          </a:rPr>
                        </m:ctrlPr>
                      </m:fPr>
                      <m:num>
                        <m:r>
                          <a:rPr lang="fr-CA" b="0" i="1" smtClean="0">
                            <a:latin typeface="Cambria Math" panose="02040503050406030204" pitchFamily="18" charset="0"/>
                          </a:rPr>
                          <m:t>1</m:t>
                        </m:r>
                      </m:num>
                      <m:den>
                        <m:r>
                          <a:rPr lang="fr-CA" b="0" i="1" smtClean="0">
                            <a:latin typeface="Cambria Math" panose="02040503050406030204" pitchFamily="18" charset="0"/>
                          </a:rPr>
                          <m:t>1000</m:t>
                        </m:r>
                      </m:den>
                    </m:f>
                  </m:oMath>
                </a14:m>
                <a:r>
                  <a:rPr lang="fr-CA" dirty="0" smtClean="0"/>
                  <a:t> </a:t>
                </a:r>
                <a:r>
                  <a:rPr lang="fr-CA" dirty="0" smtClean="0">
                    <a:sym typeface="Wingdings" panose="05000000000000000000" pitchFamily="2" charset="2"/>
                  </a:rPr>
                  <a:t> </a:t>
                </a:r>
                <a14:m>
                  <m:oMath xmlns:m="http://schemas.openxmlformats.org/officeDocument/2006/math">
                    <m:f>
                      <m:fPr>
                        <m:ctrlPr>
                          <a:rPr lang="fr-CA" i="1" smtClean="0">
                            <a:latin typeface="Cambria Math" panose="02040503050406030204" pitchFamily="18" charset="0"/>
                            <a:sym typeface="Wingdings" panose="05000000000000000000" pitchFamily="2" charset="2"/>
                          </a:rPr>
                        </m:ctrlPr>
                      </m:fPr>
                      <m:num>
                        <m:r>
                          <a:rPr lang="fr-CA" b="0" i="1" smtClean="0">
                            <a:latin typeface="Cambria Math" panose="02040503050406030204" pitchFamily="18" charset="0"/>
                            <a:sym typeface="Wingdings" panose="05000000000000000000" pitchFamily="2" charset="2"/>
                          </a:rPr>
                          <m:t>𝑥</m:t>
                        </m:r>
                      </m:num>
                      <m:den>
                        <m:r>
                          <a:rPr lang="fr-CA" b="0" i="1" smtClean="0">
                            <a:latin typeface="Cambria Math" panose="02040503050406030204" pitchFamily="18" charset="0"/>
                            <a:sym typeface="Wingdings" panose="05000000000000000000" pitchFamily="2" charset="2"/>
                          </a:rPr>
                          <m:t>5000</m:t>
                        </m:r>
                      </m:den>
                    </m:f>
                  </m:oMath>
                </a14:m>
                <a:endParaRPr lang="fr-CA" dirty="0"/>
              </a:p>
            </p:txBody>
          </p:sp>
        </mc:Choice>
        <mc:Fallback xmlns="">
          <p:sp>
            <p:nvSpPr>
              <p:cNvPr id="3" name="ZoneTexte 2"/>
              <p:cNvSpPr txBox="1">
                <a:spLocks noRot="1" noChangeAspect="1" noMove="1" noResize="1" noEditPoints="1" noAdjustHandles="1" noChangeArrowheads="1" noChangeShapeType="1" noTextEdit="1"/>
              </p:cNvSpPr>
              <p:nvPr/>
            </p:nvSpPr>
            <p:spPr>
              <a:xfrm>
                <a:off x="2421228" y="2215166"/>
                <a:ext cx="3219718" cy="485197"/>
              </a:xfrm>
              <a:prstGeom prst="rect">
                <a:avLst/>
              </a:prstGeom>
              <a:blipFill rotWithShape="0">
                <a:blip r:embed="rId3"/>
                <a:stretch>
                  <a:fillRect b="-6250"/>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2421228" y="3026535"/>
                <a:ext cx="2704564" cy="489108"/>
              </a:xfrm>
              <a:prstGeom prst="rect">
                <a:avLst/>
              </a:prstGeom>
              <a:noFill/>
            </p:spPr>
            <p:txBody>
              <a:bodyPr wrap="square" rtlCol="0">
                <a:spAutoFit/>
              </a:bodyPr>
              <a:lstStyle/>
              <a:p>
                <a14:m>
                  <m:oMath xmlns:m="http://schemas.openxmlformats.org/officeDocument/2006/math">
                    <m:f>
                      <m:fPr>
                        <m:ctrlPr>
                          <a:rPr lang="fr-CA" i="1" smtClean="0">
                            <a:latin typeface="Cambria Math" panose="02040503050406030204" pitchFamily="18" charset="0"/>
                          </a:rPr>
                        </m:ctrlPr>
                      </m:fPr>
                      <m:num>
                        <m:r>
                          <m:rPr>
                            <m:nor/>
                          </m:rPr>
                          <a:rPr lang="fr-CA" dirty="0"/>
                          <m:t>1 </m:t>
                        </m:r>
                        <m:r>
                          <m:rPr>
                            <m:nor/>
                          </m:rPr>
                          <a:rPr lang="fr-CA" dirty="0"/>
                          <m:t>x</m:t>
                        </m:r>
                        <m:r>
                          <m:rPr>
                            <m:nor/>
                          </m:rPr>
                          <a:rPr lang="fr-CA" dirty="0"/>
                          <m:t> 5000</m:t>
                        </m:r>
                      </m:num>
                      <m:den>
                        <m:r>
                          <a:rPr lang="fr-CA" b="0" i="1" smtClean="0">
                            <a:latin typeface="Cambria Math" panose="02040503050406030204" pitchFamily="18" charset="0"/>
                          </a:rPr>
                          <m:t>1000</m:t>
                        </m:r>
                      </m:den>
                    </m:f>
                  </m:oMath>
                </a14:m>
                <a:r>
                  <a:rPr lang="fr-CA" dirty="0" smtClean="0"/>
                  <a:t> = 5h</a:t>
                </a:r>
                <a:endParaRPr lang="fr-CA" dirty="0"/>
              </a:p>
            </p:txBody>
          </p:sp>
        </mc:Choice>
        <mc:Fallback xmlns="">
          <p:sp>
            <p:nvSpPr>
              <p:cNvPr id="7" name="ZoneTexte 6"/>
              <p:cNvSpPr txBox="1">
                <a:spLocks noRot="1" noChangeAspect="1" noMove="1" noResize="1" noEditPoints="1" noAdjustHandles="1" noChangeArrowheads="1" noChangeShapeType="1" noTextEdit="1"/>
              </p:cNvSpPr>
              <p:nvPr/>
            </p:nvSpPr>
            <p:spPr>
              <a:xfrm>
                <a:off x="2421228" y="3026535"/>
                <a:ext cx="2704564" cy="489108"/>
              </a:xfrm>
              <a:prstGeom prst="rect">
                <a:avLst/>
              </a:prstGeom>
              <a:blipFill rotWithShape="0">
                <a:blip r:embed="rId4"/>
                <a:stretch>
                  <a:fillRect b="-6173"/>
                </a:stretch>
              </a:blipFill>
            </p:spPr>
            <p:txBody>
              <a:bodyPr/>
              <a:lstStyle/>
              <a:p>
                <a:r>
                  <a:rPr lang="fr-CA">
                    <a:noFill/>
                  </a:rPr>
                  <a:t> </a:t>
                </a:r>
              </a:p>
            </p:txBody>
          </p:sp>
        </mc:Fallback>
      </mc:AlternateContent>
      <p:sp>
        <p:nvSpPr>
          <p:cNvPr id="8" name="ZoneTexte 7"/>
          <p:cNvSpPr txBox="1"/>
          <p:nvPr/>
        </p:nvSpPr>
        <p:spPr>
          <a:xfrm>
            <a:off x="2421228" y="3795500"/>
            <a:ext cx="2704564" cy="369332"/>
          </a:xfrm>
          <a:prstGeom prst="rect">
            <a:avLst/>
          </a:prstGeom>
          <a:noFill/>
        </p:spPr>
        <p:txBody>
          <a:bodyPr wrap="square" rtlCol="0">
            <a:spAutoFit/>
          </a:bodyPr>
          <a:lstStyle/>
          <a:p>
            <a:r>
              <a:rPr lang="fr-CA" dirty="0" smtClean="0"/>
              <a:t>12,5h + 5h = </a:t>
            </a:r>
            <a:endParaRPr lang="fr-CA" dirty="0"/>
          </a:p>
        </p:txBody>
      </p:sp>
      <p:sp>
        <p:nvSpPr>
          <p:cNvPr id="9" name="ZoneTexte 8"/>
          <p:cNvSpPr txBox="1"/>
          <p:nvPr/>
        </p:nvSpPr>
        <p:spPr>
          <a:xfrm>
            <a:off x="3616817" y="3775348"/>
            <a:ext cx="2704564" cy="369332"/>
          </a:xfrm>
          <a:prstGeom prst="rect">
            <a:avLst/>
          </a:prstGeom>
          <a:noFill/>
        </p:spPr>
        <p:txBody>
          <a:bodyPr wrap="square" rtlCol="0">
            <a:spAutoFit/>
          </a:bodyPr>
          <a:lstStyle/>
          <a:p>
            <a:r>
              <a:rPr lang="fr-CA" dirty="0" smtClean="0"/>
              <a:t>17,5 h </a:t>
            </a:r>
            <a:endParaRPr lang="fr-CA" dirty="0"/>
          </a:p>
        </p:txBody>
      </p:sp>
    </p:spTree>
    <p:extLst>
      <p:ext uri="{BB962C8B-B14F-4D97-AF65-F5344CB8AC3E}">
        <p14:creationId xmlns:p14="http://schemas.microsoft.com/office/powerpoint/2010/main" val="1616013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stretch>
            <a:fillRect/>
          </a:stretch>
        </p:blipFill>
        <p:spPr>
          <a:xfrm>
            <a:off x="193182" y="257578"/>
            <a:ext cx="8770513" cy="5962916"/>
          </a:xfrm>
          <a:prstGeom prst="rect">
            <a:avLst/>
          </a:prstGeom>
        </p:spPr>
      </p:pic>
      <p:cxnSp>
        <p:nvCxnSpPr>
          <p:cNvPr id="6" name="Connecteur droit 5"/>
          <p:cNvCxnSpPr/>
          <p:nvPr/>
        </p:nvCxnSpPr>
        <p:spPr>
          <a:xfrm>
            <a:off x="592428" y="566670"/>
            <a:ext cx="5228823" cy="2743200"/>
          </a:xfrm>
          <a:prstGeom prst="line">
            <a:avLst/>
          </a:prstGeom>
        </p:spPr>
        <p:style>
          <a:lnRef idx="2">
            <a:schemeClr val="dk1"/>
          </a:lnRef>
          <a:fillRef idx="0">
            <a:schemeClr val="dk1"/>
          </a:fillRef>
          <a:effectRef idx="1">
            <a:schemeClr val="dk1"/>
          </a:effectRef>
          <a:fontRef idx="minor">
            <a:schemeClr val="tx1"/>
          </a:fontRef>
        </p:style>
      </p:cxnSp>
      <p:sp>
        <p:nvSpPr>
          <p:cNvPr id="3" name="Ellipse 2"/>
          <p:cNvSpPr/>
          <p:nvPr/>
        </p:nvSpPr>
        <p:spPr>
          <a:xfrm>
            <a:off x="7637171" y="5879203"/>
            <a:ext cx="515156" cy="34129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cxnSp>
        <p:nvCxnSpPr>
          <p:cNvPr id="8" name="Connecteur droit 7"/>
          <p:cNvCxnSpPr/>
          <p:nvPr/>
        </p:nvCxnSpPr>
        <p:spPr>
          <a:xfrm>
            <a:off x="5821251" y="3309870"/>
            <a:ext cx="2073498" cy="267880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491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Merci pour votre écoute </a:t>
            </a:r>
            <a:r>
              <a:rPr lang="fr-CA" dirty="0" smtClean="0">
                <a:sym typeface="Wingdings" panose="05000000000000000000" pitchFamily="2" charset="2"/>
              </a:rPr>
              <a:t></a:t>
            </a:r>
            <a:endParaRPr lang="fr-CA" dirty="0"/>
          </a:p>
        </p:txBody>
      </p:sp>
    </p:spTree>
    <p:extLst>
      <p:ext uri="{BB962C8B-B14F-4D97-AF65-F5344CB8AC3E}">
        <p14:creationId xmlns:p14="http://schemas.microsoft.com/office/powerpoint/2010/main" val="4016218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edia.giphy.com/media/bISMaAoL8wXqE/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0304" y="2415705"/>
            <a:ext cx="2857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0bddeE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0304" y="4456567"/>
            <a:ext cx="3696237" cy="22275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rs1096.pbsrc.com/albums/g330/coloradogirl86/Clapping/tumblr_m6odkq8jNo1qbolbn_zps4103fd0c.gif~c20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41551" y="3148855"/>
            <a:ext cx="3509266" cy="3535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media-cache-ak0.pinimg.com/originals/21/5e/55/215e55badd4d749e3da6193a562c2f8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304" y="183493"/>
            <a:ext cx="4410074" cy="2232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5.media.tumblr.com/c85db198e229666cce94d3b1e3e8c067/tumblr_msjr0z1PmG1sgl0ajo1_50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90378" y="183493"/>
            <a:ext cx="4360439" cy="2965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s1207.pbsrc.com/albums/bb479/USS-Special/happy/victory/tumblr_lki0xqW1ft1qcwg7q.gif~c20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81762" y="2415705"/>
            <a:ext cx="3754568" cy="395933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4057072" y="6260690"/>
            <a:ext cx="1384479" cy="537798"/>
          </a:xfrm>
          <a:prstGeom prst="rect">
            <a:avLst/>
          </a:prstGeom>
        </p:spPr>
        <p:txBody>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r>
              <a:rPr lang="fr-CA" sz="3200" dirty="0" smtClean="0">
                <a:sym typeface="Wingdings" panose="05000000000000000000" pitchFamily="2" charset="2"/>
              </a:rPr>
              <a:t></a:t>
            </a:r>
            <a:endParaRPr lang="fr-CA" sz="3200" dirty="0"/>
          </a:p>
        </p:txBody>
      </p:sp>
    </p:spTree>
    <p:extLst>
      <p:ext uri="{BB962C8B-B14F-4D97-AF65-F5344CB8AC3E}">
        <p14:creationId xmlns:p14="http://schemas.microsoft.com/office/powerpoint/2010/main" val="234122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303" y="167079"/>
            <a:ext cx="8793051" cy="1290946"/>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Titre 1"/>
          <p:cNvSpPr>
            <a:spLocks noGrp="1"/>
          </p:cNvSpPr>
          <p:nvPr>
            <p:ph type="title"/>
          </p:nvPr>
        </p:nvSpPr>
        <p:spPr>
          <a:xfrm>
            <a:off x="266553" y="715926"/>
            <a:ext cx="7852410" cy="1017270"/>
          </a:xfrm>
        </p:spPr>
        <p:txBody>
          <a:bodyPr>
            <a:normAutofit/>
          </a:bodyPr>
          <a:lstStyle/>
          <a:p>
            <a:r>
              <a:rPr lang="fr-CA" sz="5400" dirty="0">
                <a:effectLst>
                  <a:outerShdw blurRad="38100" dist="38100" dir="2700000" algn="tl">
                    <a:srgbClr val="000000">
                      <a:alpha val="43137"/>
                    </a:srgbClr>
                  </a:outerShdw>
                </a:effectLst>
              </a:rPr>
              <a:t>FORMULE SIMPLIFIÉE</a:t>
            </a:r>
          </a:p>
        </p:txBody>
      </p:sp>
      <p:sp>
        <p:nvSpPr>
          <p:cNvPr id="5" name="Rectangle 4"/>
          <p:cNvSpPr/>
          <p:nvPr/>
        </p:nvSpPr>
        <p:spPr>
          <a:xfrm>
            <a:off x="266553" y="3063157"/>
            <a:ext cx="3535263" cy="577081"/>
          </a:xfrm>
          <a:prstGeom prst="rect">
            <a:avLst/>
          </a:prstGeom>
          <a:noFill/>
        </p:spPr>
        <p:txBody>
          <a:bodyPr wrap="none" lIns="68580" tIns="34290" rIns="68580" bIns="34290">
            <a:spAutoFit/>
          </a:bodyPr>
          <a:lstStyle/>
          <a:p>
            <a:pPr algn="ctr"/>
            <a:r>
              <a:rPr lang="fr-FR" sz="33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taux de variation =</a:t>
            </a:r>
          </a:p>
        </p:txBody>
      </p:sp>
      <p:sp>
        <p:nvSpPr>
          <p:cNvPr id="6" name="Rectangle 5"/>
          <p:cNvSpPr/>
          <p:nvPr/>
        </p:nvSpPr>
        <p:spPr>
          <a:xfrm>
            <a:off x="3805824" y="2913116"/>
            <a:ext cx="4808047" cy="438582"/>
          </a:xfrm>
          <a:prstGeom prst="rect">
            <a:avLst/>
          </a:prstGeom>
          <a:noFill/>
        </p:spPr>
        <p:txBody>
          <a:bodyPr wrap="none" lIns="68580" tIns="34290" rIns="68580" bIns="34290">
            <a:spAutoFit/>
          </a:bodyPr>
          <a:lstStyle/>
          <a:p>
            <a:pPr algn="ctr"/>
            <a:r>
              <a:rPr lang="fr-FR" sz="2400" b="1" dirty="0">
                <a:ln w="22225">
                  <a:solidFill>
                    <a:schemeClr val="accent2"/>
                  </a:solidFill>
                  <a:prstDash val="solid"/>
                </a:ln>
                <a:solidFill>
                  <a:schemeClr val="accent2">
                    <a:lumMod val="40000"/>
                    <a:lumOff val="60000"/>
                  </a:schemeClr>
                </a:solidFill>
              </a:rPr>
              <a:t>variation de la variable dépendante</a:t>
            </a:r>
          </a:p>
        </p:txBody>
      </p:sp>
      <p:sp>
        <p:nvSpPr>
          <p:cNvPr id="17" name="Rectangle 16"/>
          <p:cNvSpPr/>
          <p:nvPr/>
        </p:nvSpPr>
        <p:spPr>
          <a:xfrm>
            <a:off x="3681592" y="3376965"/>
            <a:ext cx="5056512" cy="438582"/>
          </a:xfrm>
          <a:prstGeom prst="rect">
            <a:avLst/>
          </a:prstGeom>
          <a:noFill/>
        </p:spPr>
        <p:txBody>
          <a:bodyPr wrap="none" lIns="68580" tIns="34290" rIns="68580" bIns="34290">
            <a:spAutoFit/>
          </a:bodyPr>
          <a:lstStyle/>
          <a:p>
            <a:pPr algn="ctr"/>
            <a:r>
              <a:rPr lang="fr-FR" sz="2400" b="1" dirty="0">
                <a:ln w="22225">
                  <a:solidFill>
                    <a:schemeClr val="accent2"/>
                  </a:solidFill>
                  <a:prstDash val="solid"/>
                </a:ln>
                <a:solidFill>
                  <a:schemeClr val="accent2">
                    <a:lumMod val="40000"/>
                    <a:lumOff val="60000"/>
                  </a:schemeClr>
                </a:solidFill>
              </a:rPr>
              <a:t>variation de la variable indépendante</a:t>
            </a:r>
          </a:p>
        </p:txBody>
      </p:sp>
      <p:cxnSp>
        <p:nvCxnSpPr>
          <p:cNvPr id="12" name="Connecteur droit 11"/>
          <p:cNvCxnSpPr>
            <a:stCxn id="5" idx="3"/>
          </p:cNvCxnSpPr>
          <p:nvPr/>
        </p:nvCxnSpPr>
        <p:spPr>
          <a:xfrm>
            <a:off x="3801816" y="3351698"/>
            <a:ext cx="5025410" cy="33215"/>
          </a:xfrm>
          <a:prstGeom prst="line">
            <a:avLst/>
          </a:prstGeom>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8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303" y="167079"/>
            <a:ext cx="8793051" cy="1290946"/>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Titre 1"/>
          <p:cNvSpPr>
            <a:spLocks noGrp="1"/>
          </p:cNvSpPr>
          <p:nvPr>
            <p:ph type="title"/>
          </p:nvPr>
        </p:nvSpPr>
        <p:spPr>
          <a:xfrm>
            <a:off x="268041" y="711758"/>
            <a:ext cx="7406640" cy="1017270"/>
          </a:xfrm>
        </p:spPr>
        <p:txBody>
          <a:bodyPr>
            <a:normAutofit/>
          </a:bodyPr>
          <a:lstStyle/>
          <a:p>
            <a:r>
              <a:rPr lang="fr-CA" sz="5400" dirty="0">
                <a:effectLst>
                  <a:outerShdw blurRad="38100" dist="38100" dir="2700000" algn="tl">
                    <a:srgbClr val="000000">
                      <a:alpha val="43137"/>
                    </a:srgbClr>
                  </a:outerShdw>
                </a:effectLst>
              </a:rPr>
              <a:t>Exemple d’exercice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42" y="2740625"/>
            <a:ext cx="4846493" cy="278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5724939" y="2487268"/>
            <a:ext cx="2538951" cy="2850780"/>
          </a:xfrm>
          <a:prstGeom prst="rect">
            <a:avLst/>
          </a:prstGeom>
          <a:noFill/>
        </p:spPr>
        <p:txBody>
          <a:bodyPr wrap="square" rtlCol="0">
            <a:spAutoFit/>
          </a:bodyPr>
          <a:lstStyle/>
          <a:p>
            <a:r>
              <a:rPr lang="fr-CA" sz="17925" dirty="0"/>
              <a:t>  </a:t>
            </a:r>
            <a:r>
              <a:rPr lang="fr-CA" sz="17925" dirty="0">
                <a:solidFill>
                  <a:srgbClr val="FF0000"/>
                </a:solidFill>
                <a:latin typeface="Charlemagne Std" panose="04020705060702020204" pitchFamily="82" charset="0"/>
              </a:rPr>
              <a:t>?</a:t>
            </a:r>
          </a:p>
        </p:txBody>
      </p:sp>
    </p:spTree>
    <p:extLst>
      <p:ext uri="{BB962C8B-B14F-4D97-AF65-F5344CB8AC3E}">
        <p14:creationId xmlns:p14="http://schemas.microsoft.com/office/powerpoint/2010/main" val="33402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500" fill="hold"/>
                                        <p:tgtEl>
                                          <p:spTgt spid="5"/>
                                        </p:tgtEl>
                                        <p:attrNameLst>
                                          <p:attrName>ppt_x</p:attrName>
                                        </p:attrNameLst>
                                      </p:cBhvr>
                                      <p:tavLst>
                                        <p:tav tm="0">
                                          <p:val>
                                            <p:strVal val="#ppt_x"/>
                                          </p:val>
                                        </p:tav>
                                        <p:tav tm="100000">
                                          <p:val>
                                            <p:strVal val="#ppt_x"/>
                                          </p:val>
                                        </p:tav>
                                      </p:tavLst>
                                    </p:anim>
                                    <p:anim calcmode="lin" valueType="num">
                                      <p:cBhvr additive="base">
                                        <p:cTn id="19" dur="1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6" presetClass="emph" presetSubtype="0" fill="hold" grpId="2" nodeType="afterEffect">
                                  <p:stCondLst>
                                    <p:cond delay="0"/>
                                  </p:stCondLst>
                                  <p:childTnLst>
                                    <p:animScale>
                                      <p:cBhvr>
                                        <p:cTn id="22" dur="2000" fill="hold"/>
                                        <p:tgtEl>
                                          <p:spTgt spid="5"/>
                                        </p:tgtEl>
                                      </p:cBhvr>
                                      <p:by x="150000" y="150000"/>
                                    </p:animScale>
                                  </p:childTnLst>
                                </p:cTn>
                              </p:par>
                            </p:childTnLst>
                          </p:cTn>
                        </p:par>
                        <p:par>
                          <p:cTn id="23" fill="hold">
                            <p:stCondLst>
                              <p:cond delay="3500"/>
                            </p:stCondLst>
                            <p:childTnLst>
                              <p:par>
                                <p:cTn id="24" presetID="42" presetClass="exit" presetSubtype="0" fill="hold" grpId="1" nodeType="afterEffect">
                                  <p:stCondLst>
                                    <p:cond delay="0"/>
                                  </p:stCondLst>
                                  <p:childTnLst>
                                    <p:animEffect transition="out" filter="fade">
                                      <p:cBhvr>
                                        <p:cTn id="25" dur="1500"/>
                                        <p:tgtEl>
                                          <p:spTgt spid="5"/>
                                        </p:tgtEl>
                                      </p:cBhvr>
                                    </p:animEffect>
                                    <p:anim calcmode="lin" valueType="num">
                                      <p:cBhvr>
                                        <p:cTn id="26" dur="1500"/>
                                        <p:tgtEl>
                                          <p:spTgt spid="5"/>
                                        </p:tgtEl>
                                        <p:attrNameLst>
                                          <p:attrName>ppt_x</p:attrName>
                                        </p:attrNameLst>
                                      </p:cBhvr>
                                      <p:tavLst>
                                        <p:tav tm="0">
                                          <p:val>
                                            <p:strVal val="ppt_x"/>
                                          </p:val>
                                        </p:tav>
                                        <p:tav tm="100000">
                                          <p:val>
                                            <p:strVal val="ppt_x"/>
                                          </p:val>
                                        </p:tav>
                                      </p:tavLst>
                                    </p:anim>
                                    <p:anim calcmode="lin" valueType="num">
                                      <p:cBhvr>
                                        <p:cTn id="27" dur="1500"/>
                                        <p:tgtEl>
                                          <p:spTgt spid="5"/>
                                        </p:tgtEl>
                                        <p:attrNameLst>
                                          <p:attrName>ppt_y</p:attrName>
                                        </p:attrNameLst>
                                      </p:cBhvr>
                                      <p:tavLst>
                                        <p:tav tm="0">
                                          <p:val>
                                            <p:strVal val="ppt_y"/>
                                          </p:val>
                                        </p:tav>
                                        <p:tav tm="100000">
                                          <p:val>
                                            <p:strVal val="ppt_y+.1"/>
                                          </p:val>
                                        </p:tav>
                                      </p:tavLst>
                                    </p:anim>
                                    <p:set>
                                      <p:cBhvr>
                                        <p:cTn id="28"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80303" y="167079"/>
            <a:ext cx="8793051" cy="1290946"/>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Titre 1"/>
          <p:cNvSpPr>
            <a:spLocks noGrp="1"/>
          </p:cNvSpPr>
          <p:nvPr>
            <p:ph type="title"/>
          </p:nvPr>
        </p:nvSpPr>
        <p:spPr>
          <a:xfrm>
            <a:off x="256979" y="720970"/>
            <a:ext cx="7406640" cy="1017270"/>
          </a:xfrm>
        </p:spPr>
        <p:txBody>
          <a:bodyPr>
            <a:normAutofit/>
          </a:bodyPr>
          <a:lstStyle/>
          <a:p>
            <a:r>
              <a:rPr lang="fr-CA" sz="5400" dirty="0">
                <a:solidFill>
                  <a:schemeClr val="bg1"/>
                </a:solidFill>
                <a:effectLst>
                  <a:outerShdw blurRad="38100" dist="38100" dir="2700000" algn="tl">
                    <a:srgbClr val="000000">
                      <a:alpha val="43137"/>
                    </a:srgbClr>
                  </a:outerShdw>
                </a:effectLst>
              </a:rPr>
              <a:t>Exemple d’exercice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42" y="2740625"/>
            <a:ext cx="4846493" cy="278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2313357" y="2991923"/>
            <a:ext cx="714777" cy="553998"/>
          </a:xfrm>
          <a:prstGeom prst="rect">
            <a:avLst/>
          </a:prstGeom>
          <a:noFill/>
          <a:ln>
            <a:noFill/>
          </a:ln>
        </p:spPr>
        <p:txBody>
          <a:bodyPr wrap="square" rtlCol="0">
            <a:spAutoFit/>
          </a:bodyPr>
          <a:lstStyle/>
          <a:p>
            <a:r>
              <a:rPr lang="fr-CA" sz="3000" b="1" dirty="0">
                <a:solidFill>
                  <a:srgbClr val="00B050"/>
                </a:solidFill>
              </a:rPr>
              <a:t>+6</a:t>
            </a:r>
          </a:p>
        </p:txBody>
      </p:sp>
      <p:sp>
        <p:nvSpPr>
          <p:cNvPr id="15" name="ZoneTexte 14"/>
          <p:cNvSpPr txBox="1"/>
          <p:nvPr/>
        </p:nvSpPr>
        <p:spPr>
          <a:xfrm>
            <a:off x="3931733" y="3755158"/>
            <a:ext cx="714777" cy="553998"/>
          </a:xfrm>
          <a:prstGeom prst="rect">
            <a:avLst/>
          </a:prstGeom>
          <a:noFill/>
          <a:ln>
            <a:noFill/>
          </a:ln>
        </p:spPr>
        <p:txBody>
          <a:bodyPr wrap="square" rtlCol="0">
            <a:spAutoFit/>
          </a:bodyPr>
          <a:lstStyle/>
          <a:p>
            <a:r>
              <a:rPr lang="fr-CA" sz="3000" b="1" dirty="0">
                <a:solidFill>
                  <a:srgbClr val="00B050"/>
                </a:solidFill>
              </a:rPr>
              <a:t>-8</a:t>
            </a:r>
          </a:p>
        </p:txBody>
      </p:sp>
      <mc:AlternateContent xmlns:mc="http://schemas.openxmlformats.org/markup-compatibility/2006" xmlns:a14="http://schemas.microsoft.com/office/drawing/2010/main">
        <mc:Choice Requires="a14">
          <p:sp>
            <p:nvSpPr>
              <p:cNvPr id="18" name="ZoneTexte 17"/>
              <p:cNvSpPr txBox="1"/>
              <p:nvPr/>
            </p:nvSpPr>
            <p:spPr>
              <a:xfrm>
                <a:off x="5395124" y="2557045"/>
                <a:ext cx="3195083" cy="892873"/>
              </a:xfrm>
              <a:prstGeom prst="rect">
                <a:avLst/>
              </a:prstGeom>
              <a:noFill/>
            </p:spPr>
            <p:txBody>
              <a:bodyPr wrap="square" rtlCol="0">
                <a:spAutoFit/>
              </a:bodyPr>
              <a:lstStyle/>
              <a:p>
                <a:r>
                  <a:rPr lang="fr-CA" sz="4500" dirty="0">
                    <a:solidFill>
                      <a:srgbClr val="00B050"/>
                    </a:solidFill>
                  </a:rPr>
                  <a:t>a</a:t>
                </a:r>
                <a:r>
                  <a:rPr lang="fr-CA" dirty="0">
                    <a:solidFill>
                      <a:srgbClr val="00B050"/>
                    </a:solidFill>
                  </a:rPr>
                  <a:t> </a:t>
                </a:r>
                <a:r>
                  <a:rPr lang="fr-CA" sz="3600" dirty="0">
                    <a:solidFill>
                      <a:srgbClr val="00B050"/>
                    </a:solidFill>
                  </a:rPr>
                  <a:t>= </a:t>
                </a:r>
                <a14:m>
                  <m:oMath xmlns:m="http://schemas.openxmlformats.org/officeDocument/2006/math">
                    <m:f>
                      <m:fPr>
                        <m:ctrlPr>
                          <a:rPr lang="fr-CA" sz="3600" i="1" dirty="0">
                            <a:solidFill>
                              <a:srgbClr val="00B050"/>
                            </a:solidFill>
                            <a:latin typeface="Cambria Math" panose="02040503050406030204" pitchFamily="18" charset="0"/>
                          </a:rPr>
                        </m:ctrlPr>
                      </m:fPr>
                      <m:num>
                        <m:r>
                          <a:rPr lang="fr-CA" sz="3600" i="1" dirty="0">
                            <a:solidFill>
                              <a:srgbClr val="00B050"/>
                            </a:solidFill>
                            <a:latin typeface="Cambria Math" panose="02040503050406030204" pitchFamily="18" charset="0"/>
                          </a:rPr>
                          <m:t>∆</m:t>
                        </m:r>
                        <m:r>
                          <a:rPr lang="fr-CA" sz="3600" i="1" dirty="0">
                            <a:solidFill>
                              <a:srgbClr val="00B050"/>
                            </a:solidFill>
                            <a:latin typeface="Cambria Math" panose="02040503050406030204" pitchFamily="18" charset="0"/>
                          </a:rPr>
                          <m:t>𝑦</m:t>
                        </m:r>
                      </m:num>
                      <m:den>
                        <m:r>
                          <a:rPr lang="fr-CA" sz="3600" i="1" dirty="0">
                            <a:solidFill>
                              <a:srgbClr val="00B050"/>
                            </a:solidFill>
                            <a:latin typeface="Cambria Math" panose="02040503050406030204" pitchFamily="18" charset="0"/>
                          </a:rPr>
                          <m:t>∆</m:t>
                        </m:r>
                        <m:r>
                          <a:rPr lang="fr-CA" sz="3600" i="1" dirty="0">
                            <a:solidFill>
                              <a:srgbClr val="00B050"/>
                            </a:solidFill>
                            <a:latin typeface="Cambria Math" panose="02040503050406030204" pitchFamily="18" charset="0"/>
                          </a:rPr>
                          <m:t>𝑥</m:t>
                        </m:r>
                      </m:den>
                    </m:f>
                  </m:oMath>
                </a14:m>
                <a:r>
                  <a:rPr lang="fr-CA" sz="2100" dirty="0">
                    <a:solidFill>
                      <a:srgbClr val="00B050"/>
                    </a:solidFill>
                  </a:rPr>
                  <a:t> </a:t>
                </a:r>
                <a:r>
                  <a:rPr lang="fr-CA" sz="3600" dirty="0">
                    <a:solidFill>
                      <a:srgbClr val="00B050"/>
                    </a:solidFill>
                  </a:rPr>
                  <a:t>= </a:t>
                </a:r>
                <a14:m>
                  <m:oMath xmlns:m="http://schemas.openxmlformats.org/officeDocument/2006/math">
                    <m:f>
                      <m:fPr>
                        <m:ctrlPr>
                          <a:rPr lang="fr-CA" sz="3600" i="1">
                            <a:solidFill>
                              <a:srgbClr val="00B050"/>
                            </a:solidFill>
                            <a:latin typeface="Cambria Math" panose="02040503050406030204" pitchFamily="18" charset="0"/>
                          </a:rPr>
                        </m:ctrlPr>
                      </m:fPr>
                      <m:num>
                        <m:r>
                          <a:rPr lang="fr-CA" sz="3600" i="1">
                            <a:solidFill>
                              <a:srgbClr val="00B050"/>
                            </a:solidFill>
                            <a:latin typeface="Cambria Math" panose="02040503050406030204" pitchFamily="18" charset="0"/>
                          </a:rPr>
                          <m:t>−8</m:t>
                        </m:r>
                      </m:num>
                      <m:den>
                        <m:r>
                          <a:rPr lang="fr-CA" sz="3600" i="1">
                            <a:solidFill>
                              <a:srgbClr val="00B050"/>
                            </a:solidFill>
                            <a:latin typeface="Cambria Math" panose="02040503050406030204" pitchFamily="18" charset="0"/>
                          </a:rPr>
                          <m:t>+6</m:t>
                        </m:r>
                      </m:den>
                    </m:f>
                  </m:oMath>
                </a14:m>
                <a:r>
                  <a:rPr lang="fr-CA" sz="3600" dirty="0">
                    <a:solidFill>
                      <a:srgbClr val="00B050"/>
                    </a:solidFill>
                  </a:rPr>
                  <a:t> = </a:t>
                </a:r>
                <a14:m>
                  <m:oMath xmlns:m="http://schemas.openxmlformats.org/officeDocument/2006/math">
                    <m:f>
                      <m:fPr>
                        <m:ctrlPr>
                          <a:rPr lang="fr-CA" sz="3600" i="1">
                            <a:solidFill>
                              <a:srgbClr val="00B050"/>
                            </a:solidFill>
                            <a:latin typeface="Cambria Math" panose="02040503050406030204" pitchFamily="18" charset="0"/>
                          </a:rPr>
                        </m:ctrlPr>
                      </m:fPr>
                      <m:num>
                        <m:r>
                          <a:rPr lang="fr-CA" sz="3600" i="1">
                            <a:solidFill>
                              <a:srgbClr val="00B050"/>
                            </a:solidFill>
                            <a:latin typeface="Cambria Math" panose="02040503050406030204" pitchFamily="18" charset="0"/>
                          </a:rPr>
                          <m:t>−4</m:t>
                        </m:r>
                      </m:num>
                      <m:den>
                        <m:r>
                          <a:rPr lang="fr-CA" sz="3600" i="1">
                            <a:solidFill>
                              <a:srgbClr val="00B050"/>
                            </a:solidFill>
                            <a:latin typeface="Cambria Math" panose="02040503050406030204" pitchFamily="18" charset="0"/>
                          </a:rPr>
                          <m:t>3</m:t>
                        </m:r>
                      </m:den>
                    </m:f>
                  </m:oMath>
                </a14:m>
                <a:endParaRPr lang="fr-CA" sz="3600" dirty="0">
                  <a:solidFill>
                    <a:srgbClr val="00B05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5395124" y="2557045"/>
                <a:ext cx="3195083" cy="892873"/>
              </a:xfrm>
              <a:prstGeom prst="rect">
                <a:avLst/>
              </a:prstGeom>
              <a:blipFill rotWithShape="0">
                <a:blip r:embed="rId3"/>
                <a:stretch>
                  <a:fillRect l="-8015" t="-11565" b="-23810"/>
                </a:stretch>
              </a:blipFill>
            </p:spPr>
            <p:txBody>
              <a:bodyPr/>
              <a:lstStyle/>
              <a:p>
                <a:r>
                  <a:rPr lang="fr-CA">
                    <a:noFill/>
                  </a:rPr>
                  <a:t> </a:t>
                </a:r>
              </a:p>
            </p:txBody>
          </p:sp>
        </mc:Fallback>
      </mc:AlternateContent>
      <p:sp>
        <p:nvSpPr>
          <p:cNvPr id="25" name="Flèche vers le bas 24"/>
          <p:cNvSpPr/>
          <p:nvPr/>
        </p:nvSpPr>
        <p:spPr>
          <a:xfrm>
            <a:off x="1251550" y="2547441"/>
            <a:ext cx="471919" cy="8327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7" name="Flèche vers le bas 26"/>
          <p:cNvSpPr/>
          <p:nvPr/>
        </p:nvSpPr>
        <p:spPr>
          <a:xfrm rot="10800000">
            <a:off x="3666339" y="4883051"/>
            <a:ext cx="471919" cy="8327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cxnSp>
        <p:nvCxnSpPr>
          <p:cNvPr id="28" name="Connecteur droit avec flèche 27"/>
          <p:cNvCxnSpPr/>
          <p:nvPr/>
        </p:nvCxnSpPr>
        <p:spPr>
          <a:xfrm>
            <a:off x="1477712" y="3530589"/>
            <a:ext cx="2444223"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902341" y="3520770"/>
            <a:ext cx="8166" cy="126568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27" name="Demi-tour 1026"/>
          <p:cNvSpPr/>
          <p:nvPr/>
        </p:nvSpPr>
        <p:spPr>
          <a:xfrm>
            <a:off x="1477713" y="3039796"/>
            <a:ext cx="491513" cy="44876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36" name="Demi-tour 35"/>
          <p:cNvSpPr/>
          <p:nvPr/>
        </p:nvSpPr>
        <p:spPr>
          <a:xfrm>
            <a:off x="1848464" y="3044171"/>
            <a:ext cx="491513" cy="44876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37" name="Demi-tour 36"/>
          <p:cNvSpPr/>
          <p:nvPr/>
        </p:nvSpPr>
        <p:spPr>
          <a:xfrm>
            <a:off x="2266286" y="3059120"/>
            <a:ext cx="491513" cy="44876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38" name="Demi-tour 37"/>
          <p:cNvSpPr/>
          <p:nvPr/>
        </p:nvSpPr>
        <p:spPr>
          <a:xfrm>
            <a:off x="2648679" y="3044172"/>
            <a:ext cx="491513" cy="44876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39" name="Demi-tour 38"/>
          <p:cNvSpPr/>
          <p:nvPr/>
        </p:nvSpPr>
        <p:spPr>
          <a:xfrm>
            <a:off x="3028135" y="3039796"/>
            <a:ext cx="491513" cy="44876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0" name="Demi-tour 39"/>
          <p:cNvSpPr/>
          <p:nvPr/>
        </p:nvSpPr>
        <p:spPr>
          <a:xfrm>
            <a:off x="3428887" y="3046155"/>
            <a:ext cx="491513" cy="44876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1" name="Demi-tour 40"/>
          <p:cNvSpPr/>
          <p:nvPr/>
        </p:nvSpPr>
        <p:spPr>
          <a:xfrm rot="5400000">
            <a:off x="4051197" y="3436657"/>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2" name="Demi-tour 41"/>
          <p:cNvSpPr/>
          <p:nvPr/>
        </p:nvSpPr>
        <p:spPr>
          <a:xfrm rot="5400000">
            <a:off x="4054845" y="3590146"/>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p>
        </p:txBody>
      </p:sp>
      <p:sp>
        <p:nvSpPr>
          <p:cNvPr id="43" name="Demi-tour 42"/>
          <p:cNvSpPr/>
          <p:nvPr/>
        </p:nvSpPr>
        <p:spPr>
          <a:xfrm rot="5400000">
            <a:off x="4057991" y="3750732"/>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4" name="Demi-tour 43"/>
          <p:cNvSpPr/>
          <p:nvPr/>
        </p:nvSpPr>
        <p:spPr>
          <a:xfrm rot="5400000">
            <a:off x="4064579" y="3909372"/>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5" name="Demi-tour 44"/>
          <p:cNvSpPr/>
          <p:nvPr/>
        </p:nvSpPr>
        <p:spPr>
          <a:xfrm rot="5400000">
            <a:off x="4061512" y="4062716"/>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6" name="Demi-tour 45"/>
          <p:cNvSpPr/>
          <p:nvPr/>
        </p:nvSpPr>
        <p:spPr>
          <a:xfrm rot="5400000">
            <a:off x="4064579" y="4221356"/>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7" name="Demi-tour 46"/>
          <p:cNvSpPr/>
          <p:nvPr/>
        </p:nvSpPr>
        <p:spPr>
          <a:xfrm rot="5400000">
            <a:off x="4064579" y="4367044"/>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sp>
        <p:nvSpPr>
          <p:cNvPr id="48" name="Demi-tour 47"/>
          <p:cNvSpPr/>
          <p:nvPr/>
        </p:nvSpPr>
        <p:spPr>
          <a:xfrm rot="5400000">
            <a:off x="4064579" y="4525438"/>
            <a:ext cx="147357" cy="329154"/>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tx1"/>
              </a:solidFill>
            </a:endParaRPr>
          </a:p>
        </p:txBody>
      </p:sp>
      <p:pic>
        <p:nvPicPr>
          <p:cNvPr id="1036" name="Image 10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95124" y="3970029"/>
            <a:ext cx="2690097" cy="1848548"/>
          </a:xfrm>
          <a:prstGeom prst="rect">
            <a:avLst/>
          </a:prstGeom>
          <a:solidFill>
            <a:schemeClr val="bg1"/>
          </a:solidFill>
        </p:spPr>
      </p:pic>
    </p:spTree>
    <p:extLst>
      <p:ext uri="{BB962C8B-B14F-4D97-AF65-F5344CB8AC3E}">
        <p14:creationId xmlns:p14="http://schemas.microsoft.com/office/powerpoint/2010/main" val="29258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8" fill="hold">
                            <p:stCondLst>
                              <p:cond delay="500"/>
                            </p:stCondLst>
                            <p:childTnLst>
                              <p:par>
                                <p:cTn id="9" presetID="22" presetClass="entr" presetSubtype="4" fill="hold" grpId="0" nodeType="afterEffect">
                                  <p:stCondLst>
                                    <p:cond delay="250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p:cTn id="26" dur="500" fill="hold"/>
                                        <p:tgtEl>
                                          <p:spTgt spid="1027"/>
                                        </p:tgtEl>
                                        <p:attrNameLst>
                                          <p:attrName>ppt_w</p:attrName>
                                        </p:attrNameLst>
                                      </p:cBhvr>
                                      <p:tavLst>
                                        <p:tav tm="0">
                                          <p:val>
                                            <p:strVal val="#ppt_w*0.70"/>
                                          </p:val>
                                        </p:tav>
                                        <p:tav tm="100000">
                                          <p:val>
                                            <p:strVal val="#ppt_w"/>
                                          </p:val>
                                        </p:tav>
                                      </p:tavLst>
                                    </p:anim>
                                    <p:anim calcmode="lin" valueType="num">
                                      <p:cBhvr>
                                        <p:cTn id="27" dur="500" fill="hold"/>
                                        <p:tgtEl>
                                          <p:spTgt spid="1027"/>
                                        </p:tgtEl>
                                        <p:attrNameLst>
                                          <p:attrName>ppt_h</p:attrName>
                                        </p:attrNameLst>
                                      </p:cBhvr>
                                      <p:tavLst>
                                        <p:tav tm="0">
                                          <p:val>
                                            <p:strVal val="#ppt_h"/>
                                          </p:val>
                                        </p:tav>
                                        <p:tav tm="100000">
                                          <p:val>
                                            <p:strVal val="#ppt_h"/>
                                          </p:val>
                                        </p:tav>
                                      </p:tavLst>
                                    </p:anim>
                                    <p:animEffect transition="in" filter="fade">
                                      <p:cBhvr>
                                        <p:cTn id="28" dur="500"/>
                                        <p:tgtEl>
                                          <p:spTgt spid="1027"/>
                                        </p:tgtEl>
                                      </p:cBhvr>
                                    </p:animEffect>
                                  </p:childTnLst>
                                  <p:subTnLst>
                                    <p:set>
                                      <p:cBhvr override="childStyle">
                                        <p:cTn dur="1" fill="hold" display="0" masterRel="sameClick" afterEffect="1">
                                          <p:stCondLst>
                                            <p:cond evt="end" delay="0">
                                              <p:tn val="24"/>
                                            </p:cond>
                                          </p:stCondLst>
                                        </p:cTn>
                                        <p:tgtEl>
                                          <p:spTgt spid="1027"/>
                                        </p:tgtEl>
                                        <p:attrNameLst>
                                          <p:attrName>style.visibility</p:attrName>
                                        </p:attrNameLst>
                                      </p:cBhvr>
                                      <p:to>
                                        <p:strVal val="hidden"/>
                                      </p:to>
                                    </p:set>
                                  </p:subTnLst>
                                </p:cTn>
                              </p:par>
                            </p:childTnLst>
                          </p:cTn>
                        </p:par>
                        <p:par>
                          <p:cTn id="29" fill="hold">
                            <p:stCondLst>
                              <p:cond delay="500"/>
                            </p:stCondLst>
                            <p:childTnLst>
                              <p:par>
                                <p:cTn id="30" presetID="55"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strVal val="#ppt_w*0.70"/>
                                          </p:val>
                                        </p:tav>
                                        <p:tav tm="100000">
                                          <p:val>
                                            <p:strVal val="#ppt_w"/>
                                          </p:val>
                                        </p:tav>
                                      </p:tavLst>
                                    </p:anim>
                                    <p:anim calcmode="lin" valueType="num">
                                      <p:cBhvr>
                                        <p:cTn id="33" dur="500" fill="hold"/>
                                        <p:tgtEl>
                                          <p:spTgt spid="36"/>
                                        </p:tgtEl>
                                        <p:attrNameLst>
                                          <p:attrName>ppt_h</p:attrName>
                                        </p:attrNameLst>
                                      </p:cBhvr>
                                      <p:tavLst>
                                        <p:tav tm="0">
                                          <p:val>
                                            <p:strVal val="#ppt_h"/>
                                          </p:val>
                                        </p:tav>
                                        <p:tav tm="100000">
                                          <p:val>
                                            <p:strVal val="#ppt_h"/>
                                          </p:val>
                                        </p:tav>
                                      </p:tavLst>
                                    </p:anim>
                                    <p:animEffect transition="in" filter="fade">
                                      <p:cBhvr>
                                        <p:cTn id="34" dur="500"/>
                                        <p:tgtEl>
                                          <p:spTgt spid="36"/>
                                        </p:tgtEl>
                                      </p:cBhvr>
                                    </p:animEffect>
                                  </p:childTnLst>
                                  <p:subTnLst>
                                    <p:set>
                                      <p:cBhvr override="childStyle">
                                        <p:cTn dur="1" fill="hold" display="0" masterRel="sameClick" afterEffect="1">
                                          <p:stCondLst>
                                            <p:cond evt="end" delay="0">
                                              <p:tn val="30"/>
                                            </p:cond>
                                          </p:stCondLst>
                                        </p:cTn>
                                        <p:tgtEl>
                                          <p:spTgt spid="36"/>
                                        </p:tgtEl>
                                        <p:attrNameLst>
                                          <p:attrName>style.visibility</p:attrName>
                                        </p:attrNameLst>
                                      </p:cBhvr>
                                      <p:to>
                                        <p:strVal val="hidden"/>
                                      </p:to>
                                    </p:set>
                                  </p:subTnLst>
                                </p:cTn>
                              </p:par>
                            </p:childTnLst>
                          </p:cTn>
                        </p:par>
                        <p:par>
                          <p:cTn id="35" fill="hold">
                            <p:stCondLst>
                              <p:cond delay="1000"/>
                            </p:stCondLst>
                            <p:childTnLst>
                              <p:par>
                                <p:cTn id="36" presetID="55"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strVal val="#ppt_w*0.70"/>
                                          </p:val>
                                        </p:tav>
                                        <p:tav tm="100000">
                                          <p:val>
                                            <p:strVal val="#ppt_w"/>
                                          </p:val>
                                        </p:tav>
                                      </p:tavLst>
                                    </p:anim>
                                    <p:anim calcmode="lin" valueType="num">
                                      <p:cBhvr>
                                        <p:cTn id="39" dur="500" fill="hold"/>
                                        <p:tgtEl>
                                          <p:spTgt spid="37"/>
                                        </p:tgtEl>
                                        <p:attrNameLst>
                                          <p:attrName>ppt_h</p:attrName>
                                        </p:attrNameLst>
                                      </p:cBhvr>
                                      <p:tavLst>
                                        <p:tav tm="0">
                                          <p:val>
                                            <p:strVal val="#ppt_h"/>
                                          </p:val>
                                        </p:tav>
                                        <p:tav tm="100000">
                                          <p:val>
                                            <p:strVal val="#ppt_h"/>
                                          </p:val>
                                        </p:tav>
                                      </p:tavLst>
                                    </p:anim>
                                    <p:animEffect transition="in" filter="fade">
                                      <p:cBhvr>
                                        <p:cTn id="40" dur="500"/>
                                        <p:tgtEl>
                                          <p:spTgt spid="37"/>
                                        </p:tgtEl>
                                      </p:cBhvr>
                                    </p:animEffect>
                                  </p:childTnLst>
                                  <p:subTnLst>
                                    <p:set>
                                      <p:cBhvr override="childStyle">
                                        <p:cTn dur="1" fill="hold" display="0" masterRel="sameClick" afterEffect="1">
                                          <p:stCondLst>
                                            <p:cond evt="end" delay="0">
                                              <p:tn val="36"/>
                                            </p:cond>
                                          </p:stCondLst>
                                        </p:cTn>
                                        <p:tgtEl>
                                          <p:spTgt spid="37"/>
                                        </p:tgtEl>
                                        <p:attrNameLst>
                                          <p:attrName>style.visibility</p:attrName>
                                        </p:attrNameLst>
                                      </p:cBhvr>
                                      <p:to>
                                        <p:strVal val="hidden"/>
                                      </p:to>
                                    </p:set>
                                  </p:subTnLst>
                                </p:cTn>
                              </p:par>
                            </p:childTnLst>
                          </p:cTn>
                        </p:par>
                        <p:par>
                          <p:cTn id="41" fill="hold">
                            <p:stCondLst>
                              <p:cond delay="1500"/>
                            </p:stCondLst>
                            <p:childTnLst>
                              <p:par>
                                <p:cTn id="42" presetID="55"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strVal val="#ppt_w*0.7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animEffect transition="in" filter="fade">
                                      <p:cBhvr>
                                        <p:cTn id="46" dur="500"/>
                                        <p:tgtEl>
                                          <p:spTgt spid="38"/>
                                        </p:tgtEl>
                                      </p:cBhvr>
                                    </p:animEffect>
                                  </p:childTnLst>
                                  <p:subTnLst>
                                    <p:set>
                                      <p:cBhvr override="childStyle">
                                        <p:cTn dur="1" fill="hold" display="0" masterRel="sameClick" afterEffect="1">
                                          <p:stCondLst>
                                            <p:cond evt="end" delay="0">
                                              <p:tn val="42"/>
                                            </p:cond>
                                          </p:stCondLst>
                                        </p:cTn>
                                        <p:tgtEl>
                                          <p:spTgt spid="38"/>
                                        </p:tgtEl>
                                        <p:attrNameLst>
                                          <p:attrName>style.visibility</p:attrName>
                                        </p:attrNameLst>
                                      </p:cBhvr>
                                      <p:to>
                                        <p:strVal val="hidden"/>
                                      </p:to>
                                    </p:set>
                                  </p:subTnLst>
                                </p:cTn>
                              </p:par>
                            </p:childTnLst>
                          </p:cTn>
                        </p:par>
                        <p:par>
                          <p:cTn id="47" fill="hold">
                            <p:stCondLst>
                              <p:cond delay="2000"/>
                            </p:stCondLst>
                            <p:childTnLst>
                              <p:par>
                                <p:cTn id="48" presetID="55"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strVal val="#ppt_w*0.70"/>
                                          </p:val>
                                        </p:tav>
                                        <p:tav tm="100000">
                                          <p:val>
                                            <p:strVal val="#ppt_w"/>
                                          </p:val>
                                        </p:tav>
                                      </p:tavLst>
                                    </p:anim>
                                    <p:anim calcmode="lin" valueType="num">
                                      <p:cBhvr>
                                        <p:cTn id="51" dur="500" fill="hold"/>
                                        <p:tgtEl>
                                          <p:spTgt spid="39"/>
                                        </p:tgtEl>
                                        <p:attrNameLst>
                                          <p:attrName>ppt_h</p:attrName>
                                        </p:attrNameLst>
                                      </p:cBhvr>
                                      <p:tavLst>
                                        <p:tav tm="0">
                                          <p:val>
                                            <p:strVal val="#ppt_h"/>
                                          </p:val>
                                        </p:tav>
                                        <p:tav tm="100000">
                                          <p:val>
                                            <p:strVal val="#ppt_h"/>
                                          </p:val>
                                        </p:tav>
                                      </p:tavLst>
                                    </p:anim>
                                    <p:animEffect transition="in" filter="fade">
                                      <p:cBhvr>
                                        <p:cTn id="52" dur="500"/>
                                        <p:tgtEl>
                                          <p:spTgt spid="39"/>
                                        </p:tgtEl>
                                      </p:cBhvr>
                                    </p:animEffect>
                                  </p:childTnLst>
                                  <p:subTnLst>
                                    <p:set>
                                      <p:cBhvr override="childStyle">
                                        <p:cTn dur="1" fill="hold" display="0" masterRel="sameClick" afterEffect="1">
                                          <p:stCondLst>
                                            <p:cond evt="end" delay="0">
                                              <p:tn val="48"/>
                                            </p:cond>
                                          </p:stCondLst>
                                        </p:cTn>
                                        <p:tgtEl>
                                          <p:spTgt spid="39"/>
                                        </p:tgtEl>
                                        <p:attrNameLst>
                                          <p:attrName>style.visibility</p:attrName>
                                        </p:attrNameLst>
                                      </p:cBhvr>
                                      <p:to>
                                        <p:strVal val="hidden"/>
                                      </p:to>
                                    </p:set>
                                  </p:subTnLst>
                                </p:cTn>
                              </p:par>
                            </p:childTnLst>
                          </p:cTn>
                        </p:par>
                        <p:par>
                          <p:cTn id="53" fill="hold">
                            <p:stCondLst>
                              <p:cond delay="2500"/>
                            </p:stCondLst>
                            <p:childTnLst>
                              <p:par>
                                <p:cTn id="54" presetID="55"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strVal val="#ppt_w*0.70"/>
                                          </p:val>
                                        </p:tav>
                                        <p:tav tm="100000">
                                          <p:val>
                                            <p:strVal val="#ppt_w"/>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animEffect transition="in" filter="fade">
                                      <p:cBhvr>
                                        <p:cTn id="58" dur="500"/>
                                        <p:tgtEl>
                                          <p:spTgt spid="40"/>
                                        </p:tgtEl>
                                      </p:cBhvr>
                                    </p:animEffect>
                                  </p:childTnLst>
                                  <p:subTnLst>
                                    <p:set>
                                      <p:cBhvr override="childStyle">
                                        <p:cTn dur="1" fill="hold" display="0" masterRel="sameClick" afterEffect="1">
                                          <p:stCondLst>
                                            <p:cond evt="end" delay="0">
                                              <p:tn val="54"/>
                                            </p:cond>
                                          </p:stCondLst>
                                        </p:cTn>
                                        <p:tgtEl>
                                          <p:spTgt spid="40"/>
                                        </p:tgtEl>
                                        <p:attrNameLst>
                                          <p:attrName>style.visibility</p:attrName>
                                        </p:attrNameLst>
                                      </p:cBhvr>
                                      <p:to>
                                        <p:strVal val="hidden"/>
                                      </p:to>
                                    </p:set>
                                  </p:subTnLst>
                                </p:cTn>
                              </p:par>
                            </p:childTnLst>
                          </p:cTn>
                        </p:par>
                        <p:par>
                          <p:cTn id="59" fill="hold">
                            <p:stCondLst>
                              <p:cond delay="3000"/>
                            </p:stCondLst>
                            <p:childTnLst>
                              <p:par>
                                <p:cTn id="60" presetID="6"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strVal val="#ppt_w*0.70"/>
                                          </p:val>
                                        </p:tav>
                                        <p:tav tm="100000">
                                          <p:val>
                                            <p:strVal val="#ppt_w"/>
                                          </p:val>
                                        </p:tav>
                                      </p:tavLst>
                                    </p:anim>
                                    <p:anim calcmode="lin" valueType="num">
                                      <p:cBhvr>
                                        <p:cTn id="68" dur="500" fill="hold"/>
                                        <p:tgtEl>
                                          <p:spTgt spid="41"/>
                                        </p:tgtEl>
                                        <p:attrNameLst>
                                          <p:attrName>ppt_h</p:attrName>
                                        </p:attrNameLst>
                                      </p:cBhvr>
                                      <p:tavLst>
                                        <p:tav tm="0">
                                          <p:val>
                                            <p:strVal val="#ppt_h"/>
                                          </p:val>
                                        </p:tav>
                                        <p:tav tm="100000">
                                          <p:val>
                                            <p:strVal val="#ppt_h"/>
                                          </p:val>
                                        </p:tav>
                                      </p:tavLst>
                                    </p:anim>
                                    <p:animEffect transition="in" filter="fade">
                                      <p:cBhvr>
                                        <p:cTn id="69" dur="500"/>
                                        <p:tgtEl>
                                          <p:spTgt spid="41"/>
                                        </p:tgtEl>
                                      </p:cBhvr>
                                    </p:animEffect>
                                  </p:childTnLst>
                                  <p:subTnLst>
                                    <p:set>
                                      <p:cBhvr override="childStyle">
                                        <p:cTn dur="1" fill="hold" display="0" masterRel="sameClick" afterEffect="1">
                                          <p:stCondLst>
                                            <p:cond evt="end" delay="0">
                                              <p:tn val="65"/>
                                            </p:cond>
                                          </p:stCondLst>
                                        </p:cTn>
                                        <p:tgtEl>
                                          <p:spTgt spid="41"/>
                                        </p:tgtEl>
                                        <p:attrNameLst>
                                          <p:attrName>style.visibility</p:attrName>
                                        </p:attrNameLst>
                                      </p:cBhvr>
                                      <p:to>
                                        <p:strVal val="hidden"/>
                                      </p:to>
                                    </p:set>
                                  </p:subTnLst>
                                </p:cTn>
                              </p:par>
                            </p:childTnLst>
                          </p:cTn>
                        </p:par>
                        <p:par>
                          <p:cTn id="70" fill="hold">
                            <p:stCondLst>
                              <p:cond delay="500"/>
                            </p:stCondLst>
                            <p:childTnLst>
                              <p:par>
                                <p:cTn id="71" presetID="55"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strVal val="#ppt_w*0.70"/>
                                          </p:val>
                                        </p:tav>
                                        <p:tav tm="100000">
                                          <p:val>
                                            <p:strVal val="#ppt_w"/>
                                          </p:val>
                                        </p:tav>
                                      </p:tavLst>
                                    </p:anim>
                                    <p:anim calcmode="lin" valueType="num">
                                      <p:cBhvr>
                                        <p:cTn id="74" dur="500" fill="hold"/>
                                        <p:tgtEl>
                                          <p:spTgt spid="42"/>
                                        </p:tgtEl>
                                        <p:attrNameLst>
                                          <p:attrName>ppt_h</p:attrName>
                                        </p:attrNameLst>
                                      </p:cBhvr>
                                      <p:tavLst>
                                        <p:tav tm="0">
                                          <p:val>
                                            <p:strVal val="#ppt_h"/>
                                          </p:val>
                                        </p:tav>
                                        <p:tav tm="100000">
                                          <p:val>
                                            <p:strVal val="#ppt_h"/>
                                          </p:val>
                                        </p:tav>
                                      </p:tavLst>
                                    </p:anim>
                                    <p:animEffect transition="in" filter="fade">
                                      <p:cBhvr>
                                        <p:cTn id="75" dur="500"/>
                                        <p:tgtEl>
                                          <p:spTgt spid="42"/>
                                        </p:tgtEl>
                                      </p:cBhvr>
                                    </p:animEffect>
                                  </p:childTnLst>
                                  <p:subTnLst>
                                    <p:set>
                                      <p:cBhvr override="childStyle">
                                        <p:cTn dur="1" fill="hold" display="0" masterRel="sameClick" afterEffect="1">
                                          <p:stCondLst>
                                            <p:cond evt="end" delay="0">
                                              <p:tn val="71"/>
                                            </p:cond>
                                          </p:stCondLst>
                                        </p:cTn>
                                        <p:tgtEl>
                                          <p:spTgt spid="42"/>
                                        </p:tgtEl>
                                        <p:attrNameLst>
                                          <p:attrName>style.visibility</p:attrName>
                                        </p:attrNameLst>
                                      </p:cBhvr>
                                      <p:to>
                                        <p:strVal val="hidden"/>
                                      </p:to>
                                    </p:set>
                                  </p:sub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strVal val="#ppt_w*0.70"/>
                                          </p:val>
                                        </p:tav>
                                        <p:tav tm="100000">
                                          <p:val>
                                            <p:strVal val="#ppt_w"/>
                                          </p:val>
                                        </p:tav>
                                      </p:tavLst>
                                    </p:anim>
                                    <p:anim calcmode="lin" valueType="num">
                                      <p:cBhvr>
                                        <p:cTn id="80" dur="500" fill="hold"/>
                                        <p:tgtEl>
                                          <p:spTgt spid="43"/>
                                        </p:tgtEl>
                                        <p:attrNameLst>
                                          <p:attrName>ppt_h</p:attrName>
                                        </p:attrNameLst>
                                      </p:cBhvr>
                                      <p:tavLst>
                                        <p:tav tm="0">
                                          <p:val>
                                            <p:strVal val="#ppt_h"/>
                                          </p:val>
                                        </p:tav>
                                        <p:tav tm="100000">
                                          <p:val>
                                            <p:strVal val="#ppt_h"/>
                                          </p:val>
                                        </p:tav>
                                      </p:tavLst>
                                    </p:anim>
                                    <p:animEffect transition="in" filter="fade">
                                      <p:cBhvr>
                                        <p:cTn id="81" dur="500"/>
                                        <p:tgtEl>
                                          <p:spTgt spid="43"/>
                                        </p:tgtEl>
                                      </p:cBhvr>
                                    </p:animEffect>
                                  </p:childTnLst>
                                  <p:subTnLst>
                                    <p:set>
                                      <p:cBhvr override="childStyle">
                                        <p:cTn dur="1" fill="hold" display="0" masterRel="sameClick" afterEffect="1">
                                          <p:stCondLst>
                                            <p:cond evt="end" delay="0">
                                              <p:tn val="77"/>
                                            </p:cond>
                                          </p:stCondLst>
                                        </p:cTn>
                                        <p:tgtEl>
                                          <p:spTgt spid="43"/>
                                        </p:tgtEl>
                                        <p:attrNameLst>
                                          <p:attrName>style.visibility</p:attrName>
                                        </p:attrNameLst>
                                      </p:cBhvr>
                                      <p:to>
                                        <p:strVal val="hidden"/>
                                      </p:to>
                                    </p:set>
                                  </p:subTnLst>
                                </p:cTn>
                              </p:par>
                            </p:childTnLst>
                          </p:cTn>
                        </p:par>
                        <p:par>
                          <p:cTn id="82" fill="hold">
                            <p:stCondLst>
                              <p:cond delay="1500"/>
                            </p:stCondLst>
                            <p:childTnLst>
                              <p:par>
                                <p:cTn id="83" presetID="55" presetClass="entr" presetSubtype="0"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strVal val="#ppt_w*0.70"/>
                                          </p:val>
                                        </p:tav>
                                        <p:tav tm="100000">
                                          <p:val>
                                            <p:strVal val="#ppt_w"/>
                                          </p:val>
                                        </p:tav>
                                      </p:tavLst>
                                    </p:anim>
                                    <p:anim calcmode="lin" valueType="num">
                                      <p:cBhvr>
                                        <p:cTn id="86" dur="500" fill="hold"/>
                                        <p:tgtEl>
                                          <p:spTgt spid="44"/>
                                        </p:tgtEl>
                                        <p:attrNameLst>
                                          <p:attrName>ppt_h</p:attrName>
                                        </p:attrNameLst>
                                      </p:cBhvr>
                                      <p:tavLst>
                                        <p:tav tm="0">
                                          <p:val>
                                            <p:strVal val="#ppt_h"/>
                                          </p:val>
                                        </p:tav>
                                        <p:tav tm="100000">
                                          <p:val>
                                            <p:strVal val="#ppt_h"/>
                                          </p:val>
                                        </p:tav>
                                      </p:tavLst>
                                    </p:anim>
                                    <p:animEffect transition="in" filter="fade">
                                      <p:cBhvr>
                                        <p:cTn id="87" dur="500"/>
                                        <p:tgtEl>
                                          <p:spTgt spid="44"/>
                                        </p:tgtEl>
                                      </p:cBhvr>
                                    </p:animEffect>
                                  </p:childTnLst>
                                  <p:subTnLst>
                                    <p:set>
                                      <p:cBhvr override="childStyle">
                                        <p:cTn dur="1" fill="hold" display="0" masterRel="sameClick" afterEffect="1">
                                          <p:stCondLst>
                                            <p:cond evt="end" delay="0">
                                              <p:tn val="83"/>
                                            </p:cond>
                                          </p:stCondLst>
                                        </p:cTn>
                                        <p:tgtEl>
                                          <p:spTgt spid="44"/>
                                        </p:tgtEl>
                                        <p:attrNameLst>
                                          <p:attrName>style.visibility</p:attrName>
                                        </p:attrNameLst>
                                      </p:cBhvr>
                                      <p:to>
                                        <p:strVal val="hidden"/>
                                      </p:to>
                                    </p:set>
                                  </p:subTnLst>
                                </p:cTn>
                              </p:par>
                            </p:childTnLst>
                          </p:cTn>
                        </p:par>
                        <p:par>
                          <p:cTn id="88" fill="hold">
                            <p:stCondLst>
                              <p:cond delay="2000"/>
                            </p:stCondLst>
                            <p:childTnLst>
                              <p:par>
                                <p:cTn id="89" presetID="55"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strVal val="#ppt_w*0.70"/>
                                          </p:val>
                                        </p:tav>
                                        <p:tav tm="100000">
                                          <p:val>
                                            <p:strVal val="#ppt_w"/>
                                          </p:val>
                                        </p:tav>
                                      </p:tavLst>
                                    </p:anim>
                                    <p:anim calcmode="lin" valueType="num">
                                      <p:cBhvr>
                                        <p:cTn id="92" dur="500" fill="hold"/>
                                        <p:tgtEl>
                                          <p:spTgt spid="45"/>
                                        </p:tgtEl>
                                        <p:attrNameLst>
                                          <p:attrName>ppt_h</p:attrName>
                                        </p:attrNameLst>
                                      </p:cBhvr>
                                      <p:tavLst>
                                        <p:tav tm="0">
                                          <p:val>
                                            <p:strVal val="#ppt_h"/>
                                          </p:val>
                                        </p:tav>
                                        <p:tav tm="100000">
                                          <p:val>
                                            <p:strVal val="#ppt_h"/>
                                          </p:val>
                                        </p:tav>
                                      </p:tavLst>
                                    </p:anim>
                                    <p:animEffect transition="in" filter="fade">
                                      <p:cBhvr>
                                        <p:cTn id="93" dur="500"/>
                                        <p:tgtEl>
                                          <p:spTgt spid="45"/>
                                        </p:tgtEl>
                                      </p:cBhvr>
                                    </p:animEffect>
                                  </p:childTnLst>
                                  <p:subTnLst>
                                    <p:set>
                                      <p:cBhvr override="childStyle">
                                        <p:cTn dur="1" fill="hold" display="0" masterRel="sameClick" afterEffect="1">
                                          <p:stCondLst>
                                            <p:cond evt="end" delay="0">
                                              <p:tn val="89"/>
                                            </p:cond>
                                          </p:stCondLst>
                                        </p:cTn>
                                        <p:tgtEl>
                                          <p:spTgt spid="45"/>
                                        </p:tgtEl>
                                        <p:attrNameLst>
                                          <p:attrName>style.visibility</p:attrName>
                                        </p:attrNameLst>
                                      </p:cBhvr>
                                      <p:to>
                                        <p:strVal val="hidden"/>
                                      </p:to>
                                    </p:set>
                                  </p:subTnLst>
                                </p:cTn>
                              </p:par>
                            </p:childTnLst>
                          </p:cTn>
                        </p:par>
                        <p:par>
                          <p:cTn id="94" fill="hold">
                            <p:stCondLst>
                              <p:cond delay="2500"/>
                            </p:stCondLst>
                            <p:childTnLst>
                              <p:par>
                                <p:cTn id="95" presetID="55"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strVal val="#ppt_w*0.70"/>
                                          </p:val>
                                        </p:tav>
                                        <p:tav tm="100000">
                                          <p:val>
                                            <p:strVal val="#ppt_w"/>
                                          </p:val>
                                        </p:tav>
                                      </p:tavLst>
                                    </p:anim>
                                    <p:anim calcmode="lin" valueType="num">
                                      <p:cBhvr>
                                        <p:cTn id="98" dur="500" fill="hold"/>
                                        <p:tgtEl>
                                          <p:spTgt spid="46"/>
                                        </p:tgtEl>
                                        <p:attrNameLst>
                                          <p:attrName>ppt_h</p:attrName>
                                        </p:attrNameLst>
                                      </p:cBhvr>
                                      <p:tavLst>
                                        <p:tav tm="0">
                                          <p:val>
                                            <p:strVal val="#ppt_h"/>
                                          </p:val>
                                        </p:tav>
                                        <p:tav tm="100000">
                                          <p:val>
                                            <p:strVal val="#ppt_h"/>
                                          </p:val>
                                        </p:tav>
                                      </p:tavLst>
                                    </p:anim>
                                    <p:animEffect transition="in" filter="fade">
                                      <p:cBhvr>
                                        <p:cTn id="99" dur="500"/>
                                        <p:tgtEl>
                                          <p:spTgt spid="46"/>
                                        </p:tgtEl>
                                      </p:cBhvr>
                                    </p:animEffect>
                                  </p:childTnLst>
                                  <p:subTnLst>
                                    <p:set>
                                      <p:cBhvr override="childStyle">
                                        <p:cTn dur="1" fill="hold" display="0" masterRel="sameClick" afterEffect="1">
                                          <p:stCondLst>
                                            <p:cond evt="end" delay="0">
                                              <p:tn val="95"/>
                                            </p:cond>
                                          </p:stCondLst>
                                        </p:cTn>
                                        <p:tgtEl>
                                          <p:spTgt spid="46"/>
                                        </p:tgtEl>
                                        <p:attrNameLst>
                                          <p:attrName>style.visibility</p:attrName>
                                        </p:attrNameLst>
                                      </p:cBhvr>
                                      <p:to>
                                        <p:strVal val="hidden"/>
                                      </p:to>
                                    </p:set>
                                  </p:subTnLst>
                                </p:cTn>
                              </p:par>
                            </p:childTnLst>
                          </p:cTn>
                        </p:par>
                        <p:par>
                          <p:cTn id="100" fill="hold">
                            <p:stCondLst>
                              <p:cond delay="3000"/>
                            </p:stCondLst>
                            <p:childTnLst>
                              <p:par>
                                <p:cTn id="101" presetID="55" presetClass="entr" presetSubtype="0"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strVal val="#ppt_w*0.70"/>
                                          </p:val>
                                        </p:tav>
                                        <p:tav tm="100000">
                                          <p:val>
                                            <p:strVal val="#ppt_w"/>
                                          </p:val>
                                        </p:tav>
                                      </p:tavLst>
                                    </p:anim>
                                    <p:anim calcmode="lin" valueType="num">
                                      <p:cBhvr>
                                        <p:cTn id="104" dur="500" fill="hold"/>
                                        <p:tgtEl>
                                          <p:spTgt spid="47"/>
                                        </p:tgtEl>
                                        <p:attrNameLst>
                                          <p:attrName>ppt_h</p:attrName>
                                        </p:attrNameLst>
                                      </p:cBhvr>
                                      <p:tavLst>
                                        <p:tav tm="0">
                                          <p:val>
                                            <p:strVal val="#ppt_h"/>
                                          </p:val>
                                        </p:tav>
                                        <p:tav tm="100000">
                                          <p:val>
                                            <p:strVal val="#ppt_h"/>
                                          </p:val>
                                        </p:tav>
                                      </p:tavLst>
                                    </p:anim>
                                    <p:animEffect transition="in" filter="fade">
                                      <p:cBhvr>
                                        <p:cTn id="105" dur="500"/>
                                        <p:tgtEl>
                                          <p:spTgt spid="47"/>
                                        </p:tgtEl>
                                      </p:cBhvr>
                                    </p:animEffect>
                                  </p:childTnLst>
                                  <p:subTnLst>
                                    <p:set>
                                      <p:cBhvr override="childStyle">
                                        <p:cTn dur="1" fill="hold" display="0" masterRel="sameClick" afterEffect="1">
                                          <p:stCondLst>
                                            <p:cond evt="end" delay="0">
                                              <p:tn val="101"/>
                                            </p:cond>
                                          </p:stCondLst>
                                        </p:cTn>
                                        <p:tgtEl>
                                          <p:spTgt spid="47"/>
                                        </p:tgtEl>
                                        <p:attrNameLst>
                                          <p:attrName>style.visibility</p:attrName>
                                        </p:attrNameLst>
                                      </p:cBhvr>
                                      <p:to>
                                        <p:strVal val="hidden"/>
                                      </p:to>
                                    </p:set>
                                  </p:subTnLst>
                                </p:cTn>
                              </p:par>
                            </p:childTnLst>
                          </p:cTn>
                        </p:par>
                        <p:par>
                          <p:cTn id="106" fill="hold">
                            <p:stCondLst>
                              <p:cond delay="3500"/>
                            </p:stCondLst>
                            <p:childTnLst>
                              <p:par>
                                <p:cTn id="107" presetID="55" presetClass="entr" presetSubtype="0" fill="hold" grpId="0" nodeType="after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p:cTn id="109" dur="500" fill="hold"/>
                                        <p:tgtEl>
                                          <p:spTgt spid="48"/>
                                        </p:tgtEl>
                                        <p:attrNameLst>
                                          <p:attrName>ppt_w</p:attrName>
                                        </p:attrNameLst>
                                      </p:cBhvr>
                                      <p:tavLst>
                                        <p:tav tm="0">
                                          <p:val>
                                            <p:strVal val="#ppt_w*0.70"/>
                                          </p:val>
                                        </p:tav>
                                        <p:tav tm="100000">
                                          <p:val>
                                            <p:strVal val="#ppt_w"/>
                                          </p:val>
                                        </p:tav>
                                      </p:tavLst>
                                    </p:anim>
                                    <p:anim calcmode="lin" valueType="num">
                                      <p:cBhvr>
                                        <p:cTn id="110" dur="500" fill="hold"/>
                                        <p:tgtEl>
                                          <p:spTgt spid="48"/>
                                        </p:tgtEl>
                                        <p:attrNameLst>
                                          <p:attrName>ppt_h</p:attrName>
                                        </p:attrNameLst>
                                      </p:cBhvr>
                                      <p:tavLst>
                                        <p:tav tm="0">
                                          <p:val>
                                            <p:strVal val="#ppt_h"/>
                                          </p:val>
                                        </p:tav>
                                        <p:tav tm="100000">
                                          <p:val>
                                            <p:strVal val="#ppt_h"/>
                                          </p:val>
                                        </p:tav>
                                      </p:tavLst>
                                    </p:anim>
                                    <p:animEffect transition="in" filter="fade">
                                      <p:cBhvr>
                                        <p:cTn id="111" dur="500"/>
                                        <p:tgtEl>
                                          <p:spTgt spid="48"/>
                                        </p:tgtEl>
                                      </p:cBhvr>
                                    </p:animEffect>
                                  </p:childTnLst>
                                  <p:subTnLst>
                                    <p:set>
                                      <p:cBhvr override="childStyle">
                                        <p:cTn dur="1" fill="hold" display="0" masterRel="sameClick" afterEffect="1">
                                          <p:stCondLst>
                                            <p:cond evt="end" delay="0">
                                              <p:tn val="107"/>
                                            </p:cond>
                                          </p:stCondLst>
                                        </p:cTn>
                                        <p:tgtEl>
                                          <p:spTgt spid="48"/>
                                        </p:tgtEl>
                                        <p:attrNameLst>
                                          <p:attrName>style.visibility</p:attrName>
                                        </p:attrNameLst>
                                      </p:cBhvr>
                                      <p:to>
                                        <p:strVal val="hidden"/>
                                      </p:to>
                                    </p:set>
                                  </p:subTnLst>
                                </p:cTn>
                              </p:par>
                            </p:childTnLst>
                          </p:cTn>
                        </p:par>
                        <p:par>
                          <p:cTn id="112" fill="hold">
                            <p:stCondLst>
                              <p:cond delay="4000"/>
                            </p:stCondLst>
                            <p:childTnLst>
                              <p:par>
                                <p:cTn id="113" presetID="6" presetClass="entr" presetSubtype="16"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circle(in)">
                                      <p:cBhvr>
                                        <p:cTn id="115" dur="1000"/>
                                        <p:tgtEl>
                                          <p:spTgt spid="1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0"/>
                                        <p:tgtEl>
                                          <p:spTgt spid="18"/>
                                        </p:tgtEl>
                                      </p:cBhvr>
                                    </p:animEffect>
                                  </p:childTnLst>
                                </p:cTn>
                              </p:par>
                            </p:childTnLst>
                          </p:cTn>
                        </p:par>
                        <p:par>
                          <p:cTn id="121" fill="hold">
                            <p:stCondLst>
                              <p:cond delay="5000"/>
                            </p:stCondLst>
                            <p:childTnLst>
                              <p:par>
                                <p:cTn id="122" presetID="1" presetClass="entr" presetSubtype="0" fill="hold" nodeType="afterEffect">
                                  <p:stCondLst>
                                    <p:cond delay="5000"/>
                                  </p:stCondLst>
                                  <p:childTnLst>
                                    <p:set>
                                      <p:cBhvr>
                                        <p:cTn id="123"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25" grpId="0" animBg="1"/>
      <p:bldP spid="27" grpId="0" animBg="1"/>
      <p:bldP spid="1027"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0303" y="167079"/>
            <a:ext cx="8793051" cy="1290946"/>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2" name="Titre 1"/>
          <p:cNvSpPr>
            <a:spLocks noGrp="1"/>
          </p:cNvSpPr>
          <p:nvPr>
            <p:ph type="title"/>
          </p:nvPr>
        </p:nvSpPr>
        <p:spPr>
          <a:xfrm>
            <a:off x="393607" y="689825"/>
            <a:ext cx="7406640" cy="1017270"/>
          </a:xfrm>
        </p:spPr>
        <p:txBody>
          <a:bodyPr>
            <a:normAutofit/>
          </a:bodyPr>
          <a:lstStyle/>
          <a:p>
            <a:r>
              <a:rPr lang="fr-CA" sz="6000" dirty="0">
                <a:solidFill>
                  <a:srgbClr val="00B050"/>
                </a:solidFill>
                <a:effectLst>
                  <a:outerShdw blurRad="38100" dist="38100" dir="2700000" algn="tl">
                    <a:srgbClr val="000000">
                      <a:alpha val="43137"/>
                    </a:srgbClr>
                  </a:outerShdw>
                </a:effectLst>
              </a:rPr>
              <a:t>P</a:t>
            </a:r>
            <a:r>
              <a:rPr lang="fr-CA" sz="6000" dirty="0">
                <a:solidFill>
                  <a:srgbClr val="FFC000"/>
                </a:solidFill>
                <a:effectLst>
                  <a:outerShdw blurRad="38100" dist="38100" dir="2700000" algn="tl">
                    <a:srgbClr val="000000">
                      <a:alpha val="43137"/>
                    </a:srgbClr>
                  </a:outerShdw>
                </a:effectLst>
              </a:rPr>
              <a:t>e</a:t>
            </a:r>
            <a:r>
              <a:rPr lang="fr-CA" sz="6000" dirty="0">
                <a:solidFill>
                  <a:srgbClr val="FF0000"/>
                </a:solidFill>
                <a:effectLst>
                  <a:outerShdw blurRad="38100" dist="38100" dir="2700000" algn="tl">
                    <a:srgbClr val="000000">
                      <a:alpha val="43137"/>
                    </a:srgbClr>
                  </a:outerShdw>
                </a:effectLst>
              </a:rPr>
              <a:t>t</a:t>
            </a:r>
            <a:r>
              <a:rPr lang="fr-CA" sz="6000" dirty="0">
                <a:solidFill>
                  <a:srgbClr val="00B050"/>
                </a:solidFill>
                <a:effectLst>
                  <a:outerShdw blurRad="38100" dist="38100" dir="2700000" algn="tl">
                    <a:srgbClr val="000000">
                      <a:alpha val="43137"/>
                    </a:srgbClr>
                  </a:outerShdw>
                </a:effectLst>
              </a:rPr>
              <a:t>i</a:t>
            </a:r>
            <a:r>
              <a:rPr lang="fr-CA" sz="6000" dirty="0">
                <a:solidFill>
                  <a:srgbClr val="FFC000"/>
                </a:solidFill>
                <a:effectLst>
                  <a:outerShdw blurRad="38100" dist="38100" dir="2700000" algn="tl">
                    <a:srgbClr val="000000">
                      <a:alpha val="43137"/>
                    </a:srgbClr>
                  </a:outerShdw>
                </a:effectLst>
              </a:rPr>
              <a:t>t</a:t>
            </a:r>
            <a:r>
              <a:rPr lang="fr-CA" sz="6000" dirty="0">
                <a:effectLst>
                  <a:outerShdw blurRad="38100" dist="38100" dir="2700000" algn="tl">
                    <a:srgbClr val="000000">
                      <a:alpha val="43137"/>
                    </a:srgbClr>
                  </a:outerShdw>
                </a:effectLst>
              </a:rPr>
              <a:t> </a:t>
            </a:r>
            <a:r>
              <a:rPr lang="fr-CA" sz="6000" dirty="0">
                <a:solidFill>
                  <a:srgbClr val="FF0000"/>
                </a:solidFill>
                <a:effectLst>
                  <a:outerShdw blurRad="38100" dist="38100" dir="2700000" algn="tl">
                    <a:srgbClr val="000000">
                      <a:alpha val="43137"/>
                    </a:srgbClr>
                  </a:outerShdw>
                </a:effectLst>
              </a:rPr>
              <a:t>t</a:t>
            </a:r>
            <a:r>
              <a:rPr lang="fr-CA" sz="6000" dirty="0">
                <a:solidFill>
                  <a:srgbClr val="00B050"/>
                </a:solidFill>
                <a:effectLst>
                  <a:outerShdw blurRad="38100" dist="38100" dir="2700000" algn="tl">
                    <a:srgbClr val="000000">
                      <a:alpha val="43137"/>
                    </a:srgbClr>
                  </a:outerShdw>
                </a:effectLst>
              </a:rPr>
              <a:t>r</a:t>
            </a:r>
            <a:r>
              <a:rPr lang="fr-CA" sz="6000" dirty="0">
                <a:solidFill>
                  <a:srgbClr val="FFC000"/>
                </a:solidFill>
                <a:effectLst>
                  <a:outerShdw blurRad="38100" dist="38100" dir="2700000" algn="tl">
                    <a:srgbClr val="000000">
                      <a:alpha val="43137"/>
                    </a:srgbClr>
                  </a:outerShdw>
                </a:effectLst>
              </a:rPr>
              <a:t>u</a:t>
            </a:r>
            <a:r>
              <a:rPr lang="fr-CA" sz="6000" dirty="0">
                <a:solidFill>
                  <a:srgbClr val="FF0000"/>
                </a:solidFill>
                <a:effectLst>
                  <a:outerShdw blurRad="38100" dist="38100" dir="2700000" algn="tl">
                    <a:srgbClr val="000000">
                      <a:alpha val="43137"/>
                    </a:srgbClr>
                  </a:outerShdw>
                </a:effectLst>
              </a:rPr>
              <a:t>c</a:t>
            </a:r>
          </a:p>
        </p:txBody>
      </p:sp>
      <p:sp>
        <p:nvSpPr>
          <p:cNvPr id="6" name="Rectangle 5"/>
          <p:cNvSpPr/>
          <p:nvPr/>
        </p:nvSpPr>
        <p:spPr>
          <a:xfrm>
            <a:off x="857250" y="2741624"/>
            <a:ext cx="6972300" cy="415498"/>
          </a:xfrm>
          <a:prstGeom prst="rect">
            <a:avLst/>
          </a:prstGeom>
        </p:spPr>
        <p:txBody>
          <a:bodyPr wrap="square">
            <a:spAutoFit/>
          </a:bodyPr>
          <a:lstStyle/>
          <a:p>
            <a:r>
              <a:rPr lang="fr-CA" sz="2100" dirty="0">
                <a:solidFill>
                  <a:srgbClr val="00B050"/>
                </a:solidFill>
              </a:rPr>
              <a:t>Droite croissante</a:t>
            </a:r>
          </a:p>
        </p:txBody>
      </p:sp>
      <p:sp>
        <p:nvSpPr>
          <p:cNvPr id="9" name="Rectangle 8"/>
          <p:cNvSpPr/>
          <p:nvPr/>
        </p:nvSpPr>
        <p:spPr>
          <a:xfrm>
            <a:off x="560230" y="2839282"/>
            <a:ext cx="144887" cy="1448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0" name="Rectangle 9"/>
          <p:cNvSpPr/>
          <p:nvPr/>
        </p:nvSpPr>
        <p:spPr>
          <a:xfrm>
            <a:off x="560230" y="3925383"/>
            <a:ext cx="144887" cy="1448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1" name="Rectangle 10"/>
          <p:cNvSpPr/>
          <p:nvPr/>
        </p:nvSpPr>
        <p:spPr>
          <a:xfrm>
            <a:off x="560230" y="5011485"/>
            <a:ext cx="144887" cy="1448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2" name="Rectangle 11"/>
          <p:cNvSpPr/>
          <p:nvPr/>
        </p:nvSpPr>
        <p:spPr>
          <a:xfrm>
            <a:off x="857250" y="3828690"/>
            <a:ext cx="6972300" cy="415498"/>
          </a:xfrm>
          <a:prstGeom prst="rect">
            <a:avLst/>
          </a:prstGeom>
        </p:spPr>
        <p:txBody>
          <a:bodyPr wrap="square">
            <a:spAutoFit/>
          </a:bodyPr>
          <a:lstStyle/>
          <a:p>
            <a:r>
              <a:rPr lang="fr-CA" sz="2100" dirty="0">
                <a:solidFill>
                  <a:srgbClr val="FFC000"/>
                </a:solidFill>
              </a:rPr>
              <a:t>Droite constante</a:t>
            </a:r>
          </a:p>
        </p:txBody>
      </p:sp>
      <p:sp>
        <p:nvSpPr>
          <p:cNvPr id="13" name="Rectangle 12"/>
          <p:cNvSpPr/>
          <p:nvPr/>
        </p:nvSpPr>
        <p:spPr>
          <a:xfrm>
            <a:off x="857250" y="4915756"/>
            <a:ext cx="6972300" cy="415498"/>
          </a:xfrm>
          <a:prstGeom prst="rect">
            <a:avLst/>
          </a:prstGeom>
        </p:spPr>
        <p:txBody>
          <a:bodyPr wrap="square">
            <a:spAutoFit/>
          </a:bodyPr>
          <a:lstStyle/>
          <a:p>
            <a:r>
              <a:rPr lang="fr-CA" sz="2100" dirty="0">
                <a:solidFill>
                  <a:srgbClr val="FF0000"/>
                </a:solidFill>
              </a:rPr>
              <a:t>Droite décroissante</a:t>
            </a:r>
          </a:p>
        </p:txBody>
      </p:sp>
      <p:pic>
        <p:nvPicPr>
          <p:cNvPr id="14" name="Image 13"/>
          <p:cNvPicPr/>
          <p:nvPr/>
        </p:nvPicPr>
        <p:blipFill>
          <a:blip r:embed="rId2"/>
          <a:stretch>
            <a:fillRect/>
          </a:stretch>
        </p:blipFill>
        <p:spPr>
          <a:xfrm>
            <a:off x="3918858" y="2341518"/>
            <a:ext cx="4565468" cy="3484414"/>
          </a:xfrm>
          <a:prstGeom prst="rect">
            <a:avLst/>
          </a:prstGeom>
        </p:spPr>
      </p:pic>
      <p:cxnSp>
        <p:nvCxnSpPr>
          <p:cNvPr id="15" name="Connecteur droit 14"/>
          <p:cNvCxnSpPr/>
          <p:nvPr/>
        </p:nvCxnSpPr>
        <p:spPr>
          <a:xfrm flipV="1">
            <a:off x="5310052" y="2454185"/>
            <a:ext cx="940526" cy="329184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928655" y="3443696"/>
            <a:ext cx="4496888" cy="9797"/>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182689" y="2454185"/>
            <a:ext cx="1263832" cy="329184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92126" y="3011376"/>
            <a:ext cx="2138534" cy="715581"/>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r>
              <a:rPr lang="fr-FR" sz="2100" b="1" dirty="0">
                <a:ln/>
                <a:solidFill>
                  <a:srgbClr val="00B050"/>
                </a:solidFill>
              </a:rPr>
              <a:t>Taux de variation</a:t>
            </a:r>
            <a:br>
              <a:rPr lang="fr-FR" sz="2100" b="1" dirty="0">
                <a:ln/>
                <a:solidFill>
                  <a:srgbClr val="00B050"/>
                </a:solidFill>
              </a:rPr>
            </a:br>
            <a:r>
              <a:rPr lang="fr-FR" sz="2100" b="1" dirty="0">
                <a:ln/>
                <a:solidFill>
                  <a:srgbClr val="00B050"/>
                </a:solidFill>
              </a:rPr>
              <a:t>POSITIF</a:t>
            </a:r>
          </a:p>
        </p:txBody>
      </p:sp>
      <p:sp>
        <p:nvSpPr>
          <p:cNvPr id="22" name="Rectangle 21"/>
          <p:cNvSpPr/>
          <p:nvPr/>
        </p:nvSpPr>
        <p:spPr>
          <a:xfrm>
            <a:off x="1192126" y="4089041"/>
            <a:ext cx="2138534" cy="715581"/>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r>
              <a:rPr lang="fr-FR" sz="2100" b="1" dirty="0">
                <a:ln/>
                <a:solidFill>
                  <a:srgbClr val="FFC000"/>
                </a:solidFill>
              </a:rPr>
              <a:t>Taux de variation</a:t>
            </a:r>
            <a:br>
              <a:rPr lang="fr-FR" sz="2100" b="1" dirty="0">
                <a:ln/>
                <a:solidFill>
                  <a:srgbClr val="FFC000"/>
                </a:solidFill>
              </a:rPr>
            </a:br>
            <a:r>
              <a:rPr lang="fr-FR" sz="2100" b="1" dirty="0">
                <a:ln/>
                <a:solidFill>
                  <a:srgbClr val="FFC000"/>
                </a:solidFill>
              </a:rPr>
              <a:t>NUL</a:t>
            </a:r>
          </a:p>
        </p:txBody>
      </p:sp>
      <p:sp>
        <p:nvSpPr>
          <p:cNvPr id="23" name="Rectangle 22"/>
          <p:cNvSpPr/>
          <p:nvPr/>
        </p:nvSpPr>
        <p:spPr>
          <a:xfrm>
            <a:off x="1192126" y="5185784"/>
            <a:ext cx="2138534" cy="715581"/>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r>
              <a:rPr lang="fr-FR" sz="2100" b="1" dirty="0">
                <a:ln/>
                <a:solidFill>
                  <a:srgbClr val="FF0000"/>
                </a:solidFill>
              </a:rPr>
              <a:t>Taux de variation</a:t>
            </a:r>
            <a:br>
              <a:rPr lang="fr-FR" sz="2100" b="1" dirty="0">
                <a:ln/>
                <a:solidFill>
                  <a:srgbClr val="FF0000"/>
                </a:solidFill>
              </a:rPr>
            </a:br>
            <a:r>
              <a:rPr lang="fr-FR" sz="2100" b="1" dirty="0">
                <a:ln/>
                <a:solidFill>
                  <a:srgbClr val="FF0000"/>
                </a:solidFill>
              </a:rPr>
              <a:t>NÉGATIF</a:t>
            </a:r>
          </a:p>
        </p:txBody>
      </p:sp>
    </p:spTree>
    <p:extLst>
      <p:ext uri="{BB962C8B-B14F-4D97-AF65-F5344CB8AC3E}">
        <p14:creationId xmlns:p14="http://schemas.microsoft.com/office/powerpoint/2010/main" val="76100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3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1000"/>
                                        <p:tgtEl>
                                          <p:spTgt spid="12"/>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3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1000"/>
                                        <p:tgtEl>
                                          <p:spTgt spid="13"/>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childTnLst>
                                </p:cTn>
                              </p:par>
                            </p:childTnLst>
                          </p:cTn>
                        </p:par>
                        <p:par>
                          <p:cTn id="55" fill="hold">
                            <p:stCondLst>
                              <p:cond delay="2500"/>
                            </p:stCondLst>
                            <p:childTnLst>
                              <p:par>
                                <p:cTn id="56" presetID="22" presetClass="entr" presetSubtype="1"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0" grpId="0" animBg="1"/>
      <p:bldP spid="11" grpId="0" animBg="1"/>
      <p:bldP spid="12" grpId="0"/>
      <p:bldP spid="13" grpId="0"/>
      <p:bldP spid="20"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CA" sz="4500" dirty="0"/>
              <a:t>Correction + explication (Cahier de révision)</a:t>
            </a:r>
          </a:p>
        </p:txBody>
      </p:sp>
      <p:sp>
        <p:nvSpPr>
          <p:cNvPr id="12" name="Espace réservé du texte 11"/>
          <p:cNvSpPr>
            <a:spLocks noGrp="1"/>
          </p:cNvSpPr>
          <p:nvPr>
            <p:ph type="body" idx="1"/>
          </p:nvPr>
        </p:nvSpPr>
        <p:spPr/>
        <p:txBody>
          <a:bodyPr>
            <a:normAutofit/>
          </a:bodyPr>
          <a:lstStyle/>
          <a:p>
            <a:r>
              <a:rPr lang="fr-CA" sz="2100" dirty="0"/>
              <a:t>p.17 #20 b)c)d)e) + p.18 #21</a:t>
            </a:r>
          </a:p>
        </p:txBody>
      </p:sp>
      <p:pic>
        <p:nvPicPr>
          <p:cNvPr id="2050" name="Picture 2" descr="http://idata.over-blog.com/0/23/24/87/Devoi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07" y="4484567"/>
            <a:ext cx="1428750" cy="11787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data.over-blog.com/0/23/24/87/Devoi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458" y="4484567"/>
            <a:ext cx="1428750" cy="117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3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p.17 b)</a:t>
            </a:r>
            <a:endParaRPr lang="fr-CA" dirty="0"/>
          </a:p>
        </p:txBody>
      </p:sp>
      <p:sp>
        <p:nvSpPr>
          <p:cNvPr id="3" name="Espace réservé du contenu 2"/>
          <p:cNvSpPr>
            <a:spLocks noGrp="1"/>
          </p:cNvSpPr>
          <p:nvPr>
            <p:ph idx="1"/>
          </p:nvPr>
        </p:nvSpPr>
        <p:spPr/>
        <p:txBody>
          <a:bodyPr/>
          <a:lstStyle/>
          <a:p>
            <a:r>
              <a:rPr lang="fr-CA" dirty="0" smtClean="0"/>
              <a:t>b) Détermine </a:t>
            </a:r>
            <a:r>
              <a:rPr lang="fr-CA" dirty="0"/>
              <a:t>le taux de variation de la vitesse de l’automobile entre les points suivants </a:t>
            </a:r>
            <a:r>
              <a:rPr lang="fr-CA" dirty="0" smtClean="0"/>
              <a:t>par </a:t>
            </a:r>
            <a:r>
              <a:rPr lang="fr-CA" dirty="0"/>
              <a:t>rapport au temps écoulé</a:t>
            </a:r>
            <a:r>
              <a:rPr lang="fr-CA" dirty="0" smtClean="0"/>
              <a:t>:</a:t>
            </a:r>
          </a:p>
          <a:p>
            <a:pPr marL="34290" indent="0">
              <a:buNone/>
            </a:pPr>
            <a:r>
              <a:rPr lang="fr-CA" dirty="0"/>
              <a:t>	</a:t>
            </a:r>
            <a:r>
              <a:rPr lang="fr-CA" dirty="0" smtClean="0"/>
              <a:t>1) B et C :</a:t>
            </a:r>
          </a:p>
          <a:p>
            <a:pPr marL="34290" indent="0">
              <a:buNone/>
            </a:pPr>
            <a:endParaRPr lang="fr-CA" dirty="0" smtClean="0"/>
          </a:p>
          <a:p>
            <a:pPr marL="34290" indent="0">
              <a:buNone/>
            </a:pPr>
            <a:r>
              <a:rPr lang="fr-CA" dirty="0">
                <a:cs typeface="Arial" panose="020B0604020202020204" pitchFamily="34" charset="0"/>
              </a:rPr>
              <a:t>	</a:t>
            </a:r>
            <a:r>
              <a:rPr lang="fr-CA" dirty="0" smtClean="0">
                <a:cs typeface="Arial" panose="020B0604020202020204" pitchFamily="34" charset="0"/>
              </a:rPr>
              <a:t>2) C et D :</a:t>
            </a:r>
          </a:p>
          <a:p>
            <a:pPr marL="34290" indent="0">
              <a:buNone/>
            </a:pPr>
            <a:endParaRPr lang="fr-CA" dirty="0" smtClean="0">
              <a:cs typeface="Arial" panose="020B0604020202020204" pitchFamily="34" charset="0"/>
            </a:endParaRPr>
          </a:p>
          <a:p>
            <a:pPr marL="34290" indent="0">
              <a:buNone/>
            </a:pPr>
            <a:r>
              <a:rPr lang="fr-CA" dirty="0">
                <a:cs typeface="Arial" panose="020B0604020202020204" pitchFamily="34" charset="0"/>
              </a:rPr>
              <a:t>	</a:t>
            </a:r>
            <a:r>
              <a:rPr lang="fr-CA" dirty="0" smtClean="0">
                <a:cs typeface="Arial" panose="020B0604020202020204" pitchFamily="34" charset="0"/>
              </a:rPr>
              <a:t>3) D et E :</a:t>
            </a:r>
          </a:p>
        </p:txBody>
      </p:sp>
      <p:pic>
        <p:nvPicPr>
          <p:cNvPr id="5" name="Picture 2" descr="http://idata.over-blog.com/0/23/24/87/Devoi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201" y="4581106"/>
            <a:ext cx="1428750" cy="117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83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p.17,18 #20</a:t>
            </a:r>
            <a:endParaRPr lang="fr-CA"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marL="34290" indent="0">
                  <a:buNone/>
                </a:pPr>
                <a:r>
                  <a:rPr lang="fr-CA" dirty="0" smtClean="0"/>
                  <a:t>b) Détermine </a:t>
                </a:r>
                <a:r>
                  <a:rPr lang="fr-CA" dirty="0"/>
                  <a:t>le taux de variation de la vitesse de l’automobile entre les points suivants </a:t>
                </a:r>
                <a:r>
                  <a:rPr lang="fr-CA" dirty="0" smtClean="0"/>
                  <a:t>par </a:t>
                </a:r>
                <a:r>
                  <a:rPr lang="fr-CA" dirty="0"/>
                  <a:t>rapport au temps écoulé</a:t>
                </a:r>
                <a:r>
                  <a:rPr lang="fr-CA" dirty="0" smtClean="0"/>
                  <a:t>:</a:t>
                </a:r>
              </a:p>
              <a:p>
                <a:pPr marL="34290" indent="0">
                  <a:buNone/>
                </a:pPr>
                <a:r>
                  <a:rPr lang="fr-CA" dirty="0"/>
                  <a:t>	</a:t>
                </a:r>
                <a:r>
                  <a:rPr lang="fr-CA" dirty="0" smtClean="0"/>
                  <a:t>1) B et C : </a:t>
                </a:r>
                <a:r>
                  <a:rPr lang="fr-CA" dirty="0" smtClean="0">
                    <a:solidFill>
                      <a:srgbClr val="FF0000"/>
                    </a:solidFill>
                  </a:rPr>
                  <a:t>a = </a:t>
                </a:r>
                <a:r>
                  <a:rPr lang="fr-CA" dirty="0" smtClean="0">
                    <a:solidFill>
                      <a:srgbClr val="FF0000"/>
                    </a:solidFill>
                    <a:latin typeface="Arial" panose="020B0604020202020204" pitchFamily="34" charset="0"/>
                    <a:cs typeface="Arial" panose="020B0604020202020204" pitchFamily="34" charset="0"/>
                  </a:rPr>
                  <a:t>0</a:t>
                </a:r>
                <a:endParaRPr lang="fr-CA" dirty="0" smtClean="0">
                  <a:solidFill>
                    <a:srgbClr val="FF0000"/>
                  </a:solidFill>
                </a:endParaRPr>
              </a:p>
              <a:p>
                <a:pPr marL="34290" indent="0">
                  <a:buNone/>
                </a:pPr>
                <a:endParaRPr lang="fr-CA" dirty="0" smtClean="0"/>
              </a:p>
              <a:p>
                <a:pPr marL="34290" indent="0">
                  <a:buNone/>
                </a:pPr>
                <a:r>
                  <a:rPr lang="fr-CA" dirty="0">
                    <a:cs typeface="Arial" panose="020B0604020202020204" pitchFamily="34" charset="0"/>
                  </a:rPr>
                  <a:t>	</a:t>
                </a:r>
                <a:r>
                  <a:rPr lang="fr-CA" dirty="0" smtClean="0">
                    <a:cs typeface="Arial" panose="020B0604020202020204" pitchFamily="34" charset="0"/>
                  </a:rPr>
                  <a:t>2) C et D : </a:t>
                </a:r>
                <a:r>
                  <a:rPr lang="fr-CA" dirty="0" smtClean="0">
                    <a:solidFill>
                      <a:srgbClr val="FF0000"/>
                    </a:solidFill>
                    <a:cs typeface="Arial" panose="020B0604020202020204" pitchFamily="34" charset="0"/>
                  </a:rPr>
                  <a:t>a = </a:t>
                </a:r>
                <a14:m>
                  <m:oMath xmlns:m="http://schemas.openxmlformats.org/officeDocument/2006/math">
                    <m:r>
                      <a:rPr lang="fr-CA" b="0" i="0" smtClean="0">
                        <a:solidFill>
                          <a:srgbClr val="FF0000"/>
                        </a:solidFill>
                        <a:latin typeface="Cambria Math" panose="02040503050406030204" pitchFamily="18" charset="0"/>
                        <a:cs typeface="Arial" panose="020B0604020202020204" pitchFamily="34" charset="0"/>
                      </a:rPr>
                      <m:t>−</m:t>
                    </m:r>
                    <m:f>
                      <m:fPr>
                        <m:ctrlPr>
                          <a:rPr lang="fr-CA" i="1">
                            <a:solidFill>
                              <a:srgbClr val="FF0000"/>
                            </a:solidFill>
                            <a:latin typeface="Cambria Math" panose="02040503050406030204" pitchFamily="18" charset="0"/>
                            <a:cs typeface="Arial" panose="020B0604020202020204" pitchFamily="34" charset="0"/>
                          </a:rPr>
                        </m:ctrlPr>
                      </m:fPr>
                      <m:num>
                        <m:r>
                          <a:rPr lang="fr-CA" b="0" i="1" smtClean="0">
                            <a:solidFill>
                              <a:srgbClr val="FF0000"/>
                            </a:solidFill>
                            <a:latin typeface="Cambria Math" panose="02040503050406030204" pitchFamily="18" charset="0"/>
                            <a:cs typeface="Arial" panose="020B0604020202020204" pitchFamily="34" charset="0"/>
                          </a:rPr>
                          <m:t>1</m:t>
                        </m:r>
                      </m:num>
                      <m:den>
                        <m:r>
                          <a:rPr lang="fr-CA" b="0" i="1" smtClean="0">
                            <a:solidFill>
                              <a:srgbClr val="FF0000"/>
                            </a:solidFill>
                            <a:latin typeface="Cambria Math" panose="02040503050406030204" pitchFamily="18" charset="0"/>
                            <a:cs typeface="Arial" panose="020B0604020202020204" pitchFamily="34" charset="0"/>
                          </a:rPr>
                          <m:t>2</m:t>
                        </m:r>
                      </m:den>
                    </m:f>
                  </m:oMath>
                </a14:m>
                <a:endParaRPr lang="fr-CA" dirty="0" smtClean="0">
                  <a:cs typeface="Arial" panose="020B0604020202020204" pitchFamily="34" charset="0"/>
                </a:endParaRPr>
              </a:p>
              <a:p>
                <a:pPr marL="34290" indent="0">
                  <a:buNone/>
                </a:pPr>
                <a:endParaRPr lang="fr-CA" dirty="0" smtClean="0">
                  <a:cs typeface="Arial" panose="020B0604020202020204" pitchFamily="34" charset="0"/>
                </a:endParaRPr>
              </a:p>
              <a:p>
                <a:pPr marL="34290" indent="0">
                  <a:buNone/>
                </a:pPr>
                <a:r>
                  <a:rPr lang="fr-CA" dirty="0">
                    <a:cs typeface="Arial" panose="020B0604020202020204" pitchFamily="34" charset="0"/>
                  </a:rPr>
                  <a:t>	</a:t>
                </a:r>
                <a:r>
                  <a:rPr lang="fr-CA" dirty="0" smtClean="0">
                    <a:cs typeface="Arial" panose="020B0604020202020204" pitchFamily="34" charset="0"/>
                  </a:rPr>
                  <a:t>3) D et E : </a:t>
                </a:r>
                <a:r>
                  <a:rPr lang="fr-CA" dirty="0" smtClean="0">
                    <a:solidFill>
                      <a:srgbClr val="FF0000"/>
                    </a:solidFill>
                    <a:cs typeface="Arial" panose="020B0604020202020204" pitchFamily="34" charset="0"/>
                  </a:rPr>
                  <a:t>a = </a:t>
                </a:r>
                <a14:m>
                  <m:oMath xmlns:m="http://schemas.openxmlformats.org/officeDocument/2006/math">
                    <m:f>
                      <m:fPr>
                        <m:ctrlPr>
                          <a:rPr lang="fr-CA" i="1">
                            <a:solidFill>
                              <a:srgbClr val="FF0000"/>
                            </a:solidFill>
                            <a:latin typeface="Cambria Math" panose="02040503050406030204" pitchFamily="18" charset="0"/>
                            <a:cs typeface="Arial" panose="020B0604020202020204" pitchFamily="34" charset="0"/>
                          </a:rPr>
                        </m:ctrlPr>
                      </m:fPr>
                      <m:num>
                        <m:r>
                          <a:rPr lang="fr-CA" b="0" i="1" smtClean="0">
                            <a:solidFill>
                              <a:srgbClr val="FF0000"/>
                            </a:solidFill>
                            <a:latin typeface="Cambria Math" panose="02040503050406030204" pitchFamily="18" charset="0"/>
                            <a:cs typeface="Arial" panose="020B0604020202020204" pitchFamily="34" charset="0"/>
                          </a:rPr>
                          <m:t>3</m:t>
                        </m:r>
                      </m:num>
                      <m:den>
                        <m:r>
                          <a:rPr lang="fr-CA" b="0" i="1" smtClean="0">
                            <a:solidFill>
                              <a:srgbClr val="FF0000"/>
                            </a:solidFill>
                            <a:latin typeface="Cambria Math" panose="02040503050406030204" pitchFamily="18" charset="0"/>
                            <a:cs typeface="Arial" panose="020B0604020202020204" pitchFamily="34" charset="0"/>
                          </a:rPr>
                          <m:t>8</m:t>
                        </m:r>
                      </m:den>
                    </m:f>
                  </m:oMath>
                </a14:m>
                <a:endParaRPr lang="fr-CA" dirty="0" smtClean="0">
                  <a:cs typeface="Arial" panose="020B0604020202020204" pitchFamily="34"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l="-309" t="-1964"/>
                </a:stretch>
              </a:blipFill>
            </p:spPr>
            <p:txBody>
              <a:bodyPr/>
              <a:lstStyle/>
              <a:p>
                <a:r>
                  <a:rPr lang="fr-CA">
                    <a:noFill/>
                  </a:rPr>
                  <a:t> </a:t>
                </a:r>
              </a:p>
            </p:txBody>
          </p:sp>
        </mc:Fallback>
      </mc:AlternateContent>
    </p:spTree>
    <p:extLst>
      <p:ext uri="{BB962C8B-B14F-4D97-AF65-F5344CB8AC3E}">
        <p14:creationId xmlns:p14="http://schemas.microsoft.com/office/powerpoint/2010/main" val="329391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TM03457444[[fn=Base]]</Template>
  <TotalTime>336</TotalTime>
  <Words>804</Words>
  <Application>Microsoft Office PowerPoint</Application>
  <PresentationFormat>Affichage à l'écran (4:3)</PresentationFormat>
  <Paragraphs>121</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Cambria Math</vt:lpstr>
      <vt:lpstr>Charlemagne Std</vt:lpstr>
      <vt:lpstr>Comic Sans MS</vt:lpstr>
      <vt:lpstr>Corbel</vt:lpstr>
      <vt:lpstr>Freestyle Script</vt:lpstr>
      <vt:lpstr>Wingdings</vt:lpstr>
      <vt:lpstr>Base</vt:lpstr>
      <vt:lpstr>Le taux de variation</vt:lpstr>
      <vt:lpstr>Qu’est-ce qu’un taux de variation</vt:lpstr>
      <vt:lpstr>FORMULE SIMPLIFIÉE</vt:lpstr>
      <vt:lpstr>Exemple d’exercice</vt:lpstr>
      <vt:lpstr>Exemple d’exercice</vt:lpstr>
      <vt:lpstr>Petit truc</vt:lpstr>
      <vt:lpstr>Correction + explication (Cahier de révision)</vt:lpstr>
      <vt:lpstr>p.17 b)</vt:lpstr>
      <vt:lpstr>p.17,18 #20</vt:lpstr>
      <vt:lpstr>p.17 b)</vt:lpstr>
      <vt:lpstr>p.17 b)</vt:lpstr>
      <vt:lpstr>Présentation PowerPoint</vt:lpstr>
      <vt:lpstr>Présentation PowerPoint</vt:lpstr>
      <vt:lpstr>p.17 d)</vt:lpstr>
      <vt:lpstr>Présentation PowerPoint</vt:lpstr>
      <vt:lpstr>p.17 e)</vt:lpstr>
      <vt:lpstr>p.17,18 #20</vt:lpstr>
      <vt:lpstr>p.17 e)</vt:lpstr>
      <vt:lpstr>p.17,18 #20</vt:lpstr>
      <vt:lpstr>Présentation PowerPoint</vt:lpstr>
      <vt:lpstr>21)   À la fin de l’été, Cloé désire vider complètement sa piscine pour en changer la toile. Elle commence à la vider avec une pompe qui aspire 400 litres par heure. Après 12,5 heures de pompage, son conjoint Léo enlève la première pompe pour en installer une plus performante qui aspire 1000 litres à l’heure. Trace le graphique de cette situation si la piscine contenait 10 000 litres d’eau au départ. </vt:lpstr>
      <vt:lpstr>Présentation PowerPoint</vt:lpstr>
      <vt:lpstr>21)   À la fin de l’été, Cloé désire vider complètement sa piscine pour en changer la toile. Elle commence à la vider avec une pompe qui aspire 400 litres par heure. Après 12,5 heures de pompage, son conjoint Léo enlève la première pompe pour en installer une plus performante qui aspire 1000 litres à l’heure. Trace le graphique de cette situation si la piscine contenait 10 000 litres d’eau au départ. </vt:lpstr>
      <vt:lpstr>Présentation PowerPoint</vt:lpstr>
      <vt:lpstr>Merci pour votre écoute </vt:lpstr>
      <vt:lpstr>Présentation PowerPoint</vt:lpstr>
    </vt:vector>
  </TitlesOfParts>
  <Company>College Regina Assumpta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taux de variation</dc:title>
  <dc:creator>Mariam Khatori</dc:creator>
  <cp:lastModifiedBy>Mariam Khatori</cp:lastModifiedBy>
  <cp:revision>28</cp:revision>
  <dcterms:created xsi:type="dcterms:W3CDTF">2015-12-09T20:50:54Z</dcterms:created>
  <dcterms:modified xsi:type="dcterms:W3CDTF">2015-12-14T01:54:04Z</dcterms:modified>
</cp:coreProperties>
</file>